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1" r:id="rId4"/>
  </p:sldMasterIdLst>
  <p:notesMasterIdLst>
    <p:notesMasterId r:id="rId21"/>
  </p:notesMasterIdLst>
  <p:handoutMasterIdLst>
    <p:handoutMasterId r:id="rId22"/>
  </p:handoutMasterIdLst>
  <p:sldIdLst>
    <p:sldId id="265" r:id="rId5"/>
    <p:sldId id="256" r:id="rId6"/>
    <p:sldId id="275" r:id="rId7"/>
    <p:sldId id="287" r:id="rId8"/>
    <p:sldId id="289" r:id="rId9"/>
    <p:sldId id="292" r:id="rId10"/>
    <p:sldId id="277" r:id="rId11"/>
    <p:sldId id="293" r:id="rId12"/>
    <p:sldId id="294" r:id="rId13"/>
    <p:sldId id="291" r:id="rId14"/>
    <p:sldId id="262" r:id="rId15"/>
    <p:sldId id="285" r:id="rId16"/>
    <p:sldId id="272" r:id="rId17"/>
    <p:sldId id="281" r:id="rId18"/>
    <p:sldId id="279" r:id="rId19"/>
    <p:sldId id="280" r:id="rId2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B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A45B05-CB21-0ABB-9C72-53C233429A33}" v="590" dt="2023-02-27T15:34:33.865"/>
    <p1510:client id="{827B2418-17A7-3D91-A34A-B4DFCEE75E34}" v="127" dt="2022-09-25T11:54:16.844"/>
    <p1510:client id="{C0D44480-FF13-121D-871C-D7678DEFEEF5}" v="280" dt="2022-10-02T11:03:24.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584" autoAdjust="0"/>
  </p:normalViewPr>
  <p:slideViewPr>
    <p:cSldViewPr>
      <p:cViewPr varScale="1">
        <p:scale>
          <a:sx n="67" d="100"/>
          <a:sy n="67" d="100"/>
        </p:scale>
        <p:origin x="190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099D4A94-03EA-4383-AE41-792E5FC6AB89}" type="datetime1">
              <a:rPr lang="en-US"/>
              <a:pPr>
                <a:defRPr/>
              </a:pPr>
              <a:t>3/14/2024</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4CAF53E-9E20-4310-BE70-7C33755F478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0243" name="Rectangle 3"/>
          <p:cNvSpPr>
            <a:spLocks noGrp="1" noChangeArrowheads="1"/>
          </p:cNvSpPr>
          <p:nvPr>
            <p:ph type="dt" idx="1"/>
          </p:nvPr>
        </p:nvSpPr>
        <p:spPr bwMode="auto">
          <a:xfrm>
            <a:off x="3852016"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307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906357" y="4715153"/>
            <a:ext cx="4984962"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9430306"/>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0247" name="Rectangle 7"/>
          <p:cNvSpPr>
            <a:spLocks noGrp="1" noChangeArrowheads="1"/>
          </p:cNvSpPr>
          <p:nvPr>
            <p:ph type="sldNum" sz="quarter" idx="5"/>
          </p:nvPr>
        </p:nvSpPr>
        <p:spPr bwMode="auto">
          <a:xfrm>
            <a:off x="3852016" y="9430306"/>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AB79AB5-AE42-47C3-AD16-48A87515D8B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9" charset="0"/>
        <a:ea typeface="MS PGothic" panose="020B0600070205080204" pitchFamily="34"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Times" pitchFamily="-109"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109"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109"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109"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25D8AA4D-F62C-4372-B08E-DC666714B471}" type="slidenum">
              <a:rPr lang="en-US" altLang="en-US" sz="1200" smtClean="0"/>
              <a:pPr/>
              <a:t>1</a:t>
            </a:fld>
            <a:endParaRPr lang="en-US" altLang="en-US" sz="1200"/>
          </a:p>
        </p:txBody>
      </p:sp>
      <p:sp>
        <p:nvSpPr>
          <p:cNvPr id="6147" name="Rectangle 2"/>
          <p:cNvSpPr>
            <a:spLocks noGrp="1" noRot="1" noChangeAspect="1" noChangeArrowheads="1" noTextEdit="1"/>
          </p:cNvSpPr>
          <p:nvPr>
            <p:ph type="sldImg"/>
          </p:nvPr>
        </p:nvSpPr>
        <p:spPr>
          <a:solidFill>
            <a:srgbClr val="FFFFFF"/>
          </a:solidFill>
          <a:ln/>
        </p:spPr>
      </p:sp>
      <p:sp>
        <p:nvSpPr>
          <p:cNvPr id="6148" name="Rectangle 3"/>
          <p:cNvSpPr>
            <a:spLocks noGrp="1" noChangeArrowheads="1"/>
          </p:cNvSpPr>
          <p:nvPr>
            <p:ph type="body" idx="1"/>
          </p:nvPr>
        </p:nvSpPr>
        <p:spPr>
          <a:xfrm>
            <a:off x="679768" y="4715153"/>
            <a:ext cx="5438140" cy="4466987"/>
          </a:xfrm>
          <a:solidFill>
            <a:srgbClr val="FFFFFF"/>
          </a:solidFill>
          <a:ln>
            <a:solidFill>
              <a:srgbClr val="000000"/>
            </a:solidFill>
          </a:ln>
        </p:spPr>
        <p:txBody>
          <a:bodyPr/>
          <a:lstStyle/>
          <a:p>
            <a:pPr eaLnBrk="1" hangingPunct="1"/>
            <a:endParaRPr lang="en-GB" altLang="en-US" sz="1100" dirty="0">
              <a:latin typeface="Arial" panose="020B0604020202020204" pitchFamily="34" charset="0"/>
            </a:endParaRPr>
          </a:p>
          <a:p>
            <a:pPr eaLnBrk="1" hangingPunct="1"/>
            <a:endParaRPr lang="en-GB" altLang="en-US" dirty="0">
              <a:latin typeface="Times"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B79AB5-AE42-47C3-AD16-48A87515D8B8}" type="slidenum">
              <a:rPr lang="en-US" smtClean="0"/>
              <a:pPr>
                <a:defRPr/>
              </a:pPr>
              <a:t>16</a:t>
            </a:fld>
            <a:endParaRPr lang="en-US"/>
          </a:p>
        </p:txBody>
      </p:sp>
    </p:spTree>
    <p:extLst>
      <p:ext uri="{BB962C8B-B14F-4D97-AF65-F5344CB8AC3E}">
        <p14:creationId xmlns:p14="http://schemas.microsoft.com/office/powerpoint/2010/main" val="2655293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0C1187B1-04F5-43D2-B830-C0F6036E5978}" type="slidenum">
              <a:rPr lang="en-US" altLang="en-US" sz="1200" smtClean="0"/>
              <a:pPr/>
              <a:t>2</a:t>
            </a:fld>
            <a:endParaRPr lang="en-US" altLang="en-US"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a:latin typeface="Times"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A6A260CE-0FFB-4612-B4D7-671F9689B417}" type="slidenum">
              <a:rPr lang="en-GB" altLang="en-US" sz="1200" smtClean="0"/>
              <a:pPr/>
              <a:t>3</a:t>
            </a:fld>
            <a:endParaRPr lang="en-GB" altLang="en-US" sz="12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Times"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B79AB5-AE42-47C3-AD16-48A87515D8B8}" type="slidenum">
              <a:rPr lang="en-US" smtClean="0"/>
              <a:pPr>
                <a:defRPr/>
              </a:pPr>
              <a:t>6</a:t>
            </a:fld>
            <a:endParaRPr lang="en-US"/>
          </a:p>
        </p:txBody>
      </p:sp>
    </p:spTree>
    <p:extLst>
      <p:ext uri="{BB962C8B-B14F-4D97-AF65-F5344CB8AC3E}">
        <p14:creationId xmlns:p14="http://schemas.microsoft.com/office/powerpoint/2010/main" val="3338221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94FE0DA7-6F63-4B8C-B8B9-8E1A693AF28F}" type="slidenum">
              <a:rPr lang="en-GB" altLang="en-US" sz="1200" smtClean="0"/>
              <a:pPr/>
              <a:t>7</a:t>
            </a:fld>
            <a:endParaRPr lang="en-GB" altLang="en-US"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Times"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9F744125-0369-4A16-AA3C-1514B6A25455}" type="slidenum">
              <a:rPr lang="en-US" altLang="en-US" sz="1200" smtClean="0"/>
              <a:pPr/>
              <a:t>11</a:t>
            </a:fld>
            <a:endParaRPr lang="en-US" alt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Times"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70FB55B3-085D-40CC-BFAB-C861EC326FD8}" type="slidenum">
              <a:rPr lang="en-US" altLang="en-US" sz="1200" smtClean="0"/>
              <a:pPr/>
              <a:t>13</a:t>
            </a:fld>
            <a:endParaRPr lang="en-US" alt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a:latin typeface="Times"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6AB79AB5-AE42-47C3-AD16-48A87515D8B8}" type="slidenum">
              <a:rPr lang="en-US" smtClean="0"/>
              <a:pPr>
                <a:defRPr/>
              </a:pPr>
              <a:t>14</a:t>
            </a:fld>
            <a:endParaRPr lang="en-US"/>
          </a:p>
        </p:txBody>
      </p:sp>
    </p:spTree>
    <p:extLst>
      <p:ext uri="{BB962C8B-B14F-4D97-AF65-F5344CB8AC3E}">
        <p14:creationId xmlns:p14="http://schemas.microsoft.com/office/powerpoint/2010/main" val="3313487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AB79AB5-AE42-47C3-AD16-48A87515D8B8}" type="slidenum">
              <a:rPr lang="en-US" smtClean="0"/>
              <a:pPr>
                <a:defRPr/>
              </a:pPr>
              <a:t>15</a:t>
            </a:fld>
            <a:endParaRPr lang="en-US"/>
          </a:p>
        </p:txBody>
      </p:sp>
    </p:spTree>
    <p:extLst>
      <p:ext uri="{BB962C8B-B14F-4D97-AF65-F5344CB8AC3E}">
        <p14:creationId xmlns:p14="http://schemas.microsoft.com/office/powerpoint/2010/main" val="2183307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pPr>
              <a:defRPr/>
            </a:pPr>
            <a:endParaRPr lang="en-GB"/>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pPr>
              <a:defRPr/>
            </a:pPr>
            <a:endParaRPr lang="en-GB"/>
          </a:p>
        </p:txBody>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8595FA83-5FFB-4261-B610-8302FE72F25A}" type="slidenum">
              <a:rPr lang="en-US" smtClean="0"/>
              <a:pPr>
                <a:defRPr/>
              </a:pPr>
              <a:t>‹#›</a:t>
            </a:fld>
            <a:endParaRPr lang="en-US"/>
          </a:p>
        </p:txBody>
      </p:sp>
    </p:spTree>
    <p:extLst>
      <p:ext uri="{BB962C8B-B14F-4D97-AF65-F5344CB8AC3E}">
        <p14:creationId xmlns:p14="http://schemas.microsoft.com/office/powerpoint/2010/main" val="1470518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A2192CDB-AFD3-46EE-B32B-A99E840C7003}" type="slidenum">
              <a:rPr lang="en-US" smtClean="0"/>
              <a:pPr>
                <a:defRPr/>
              </a:pPr>
              <a:t>‹#›</a:t>
            </a:fld>
            <a:endParaRPr lang="en-US"/>
          </a:p>
        </p:txBody>
      </p:sp>
    </p:spTree>
    <p:extLst>
      <p:ext uri="{BB962C8B-B14F-4D97-AF65-F5344CB8AC3E}">
        <p14:creationId xmlns:p14="http://schemas.microsoft.com/office/powerpoint/2010/main" val="3056289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C8A1C077-5DF9-407D-AD47-0004AC8B989C}" type="slidenum">
              <a:rPr lang="en-US" smtClean="0"/>
              <a:pPr>
                <a:defRPr/>
              </a:pPr>
              <a:t>‹#›</a:t>
            </a:fld>
            <a:endParaRPr lang="en-US"/>
          </a:p>
        </p:txBody>
      </p:sp>
    </p:spTree>
    <p:extLst>
      <p:ext uri="{BB962C8B-B14F-4D97-AF65-F5344CB8AC3E}">
        <p14:creationId xmlns:p14="http://schemas.microsoft.com/office/powerpoint/2010/main" val="145373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DDEB7D26-3705-43F2-88ED-25E6EFB1BDC3}" type="slidenum">
              <a:rPr lang="en-US" smtClean="0"/>
              <a:pPr>
                <a:defRPr/>
              </a:pPr>
              <a:t>‹#›</a:t>
            </a:fld>
            <a:endParaRPr lang="en-US"/>
          </a:p>
        </p:txBody>
      </p:sp>
    </p:spTree>
    <p:extLst>
      <p:ext uri="{BB962C8B-B14F-4D97-AF65-F5344CB8AC3E}">
        <p14:creationId xmlns:p14="http://schemas.microsoft.com/office/powerpoint/2010/main" val="44314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6BF32C8E-E9FE-4C60-8F6F-B15C422057C4}" type="slidenum">
              <a:rPr lang="en-US" smtClean="0"/>
              <a:pPr>
                <a:defRPr/>
              </a:pPr>
              <a:t>‹#›</a:t>
            </a:fld>
            <a:endParaRPr lang="en-US"/>
          </a:p>
        </p:txBody>
      </p:sp>
    </p:spTree>
    <p:extLst>
      <p:ext uri="{BB962C8B-B14F-4D97-AF65-F5344CB8AC3E}">
        <p14:creationId xmlns:p14="http://schemas.microsoft.com/office/powerpoint/2010/main" val="88944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pPr>
              <a:defRPr/>
            </a:pPr>
            <a:fld id="{A28F6142-9FE7-4709-950A-15AFD5746B2F}" type="slidenum">
              <a:rPr lang="en-US" smtClean="0"/>
              <a:pPr>
                <a:defRPr/>
              </a:pPr>
              <a:t>‹#›</a:t>
            </a:fld>
            <a:endParaRPr lang="en-US"/>
          </a:p>
        </p:txBody>
      </p:sp>
    </p:spTree>
    <p:extLst>
      <p:ext uri="{BB962C8B-B14F-4D97-AF65-F5344CB8AC3E}">
        <p14:creationId xmlns:p14="http://schemas.microsoft.com/office/powerpoint/2010/main" val="7088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pPr>
              <a:defRPr/>
            </a:pPr>
            <a:fld id="{5268221F-A332-4B95-81B7-C12317052DA4}" type="slidenum">
              <a:rPr lang="en-US" smtClean="0"/>
              <a:pPr>
                <a:defRPr/>
              </a:pPr>
              <a:t>‹#›</a:t>
            </a:fld>
            <a:endParaRPr lang="en-US"/>
          </a:p>
        </p:txBody>
      </p:sp>
    </p:spTree>
    <p:extLst>
      <p:ext uri="{BB962C8B-B14F-4D97-AF65-F5344CB8AC3E}">
        <p14:creationId xmlns:p14="http://schemas.microsoft.com/office/powerpoint/2010/main" val="144439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4" name="Rectangle 13"/>
          <p:cNvSpPr/>
          <p:nvPr/>
        </p:nvSpPr>
        <p:spPr>
          <a:xfrm>
            <a:off x="1588" y="0"/>
            <a:ext cx="9118832" cy="6858000"/>
          </a:xfrm>
          <a:prstGeom prst="rect">
            <a:avLst/>
          </a:prstGeom>
          <a:blipFill>
            <a:blip r:embed="rId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1588"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301020"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91420"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301020"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61534"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pPr>
              <a:defRPr/>
            </a:pPr>
            <a:endParaRPr lang="en-GB"/>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pPr>
              <a:defRPr/>
            </a:pPr>
            <a:endParaRPr lang="en-GB"/>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pPr>
              <a:defRPr/>
            </a:pPr>
            <a:fld id="{07D7E94A-7324-4CE9-9784-CB4A627C9F68}" type="slidenum">
              <a:rPr lang="en-US" smtClean="0"/>
              <a:pPr>
                <a:defRPr/>
              </a:pPr>
              <a:t>‹#›</a:t>
            </a:fld>
            <a:endParaRPr lang="en-US"/>
          </a:p>
        </p:txBody>
      </p:sp>
      <p:pic>
        <p:nvPicPr>
          <p:cNvPr id="27" name="Picture 15" descr="logo">
            <a:extLst>
              <a:ext uri="{FF2B5EF4-FFF2-40B4-BE49-F238E27FC236}">
                <a16:creationId xmlns:a16="http://schemas.microsoft.com/office/drawing/2014/main" id="{56885A4D-34D1-49CE-A6F9-25A802806823}"/>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454900" y="0"/>
            <a:ext cx="16891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36191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s://www.youtube.com/watch?v=hT1H8TgLeK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Ej4YEbhEnsk" TargetMode="External"/><Relationship Id="rId1" Type="http://schemas.openxmlformats.org/officeDocument/2006/relationships/slideLayout" Target="../slideLayouts/slideLayout6.xml"/><Relationship Id="rId4" Type="http://schemas.openxmlformats.org/officeDocument/2006/relationships/hyperlink" Target="https://www.hants.gov.uk/thingstodo/outdoorcentres/education/our-centres/tilebar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2155825" y="677863"/>
            <a:ext cx="6454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GB" altLang="en-US" sz="1100"/>
          </a:p>
        </p:txBody>
      </p:sp>
      <p:sp>
        <p:nvSpPr>
          <p:cNvPr id="5123" name="Text Box 5"/>
          <p:cNvSpPr txBox="1">
            <a:spLocks noChangeArrowheads="1"/>
          </p:cNvSpPr>
          <p:nvPr/>
        </p:nvSpPr>
        <p:spPr bwMode="auto">
          <a:xfrm>
            <a:off x="969485" y="390723"/>
            <a:ext cx="70567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None/>
              <a:defRPr/>
            </a:pPr>
            <a:r>
              <a:rPr lang="en-GB" altLang="en-US" sz="4000" b="1" dirty="0">
                <a:solidFill>
                  <a:schemeClr val="bg1"/>
                </a:solidFill>
                <a:latin typeface="+mj-lt"/>
                <a:ea typeface="+mj-ea"/>
                <a:cs typeface="+mj-cs"/>
              </a:rPr>
              <a:t>Year 5 </a:t>
            </a:r>
            <a:endParaRPr lang="en-US" altLang="en-US" sz="4000" b="1" dirty="0">
              <a:solidFill>
                <a:schemeClr val="bg1"/>
              </a:solidFill>
              <a:latin typeface="+mj-lt"/>
              <a:ea typeface="+mj-ea"/>
              <a:cs typeface="+mj-cs"/>
            </a:endParaRPr>
          </a:p>
          <a:p>
            <a:pPr>
              <a:spcBef>
                <a:spcPct val="0"/>
              </a:spcBef>
              <a:buClrTx/>
              <a:buSzTx/>
              <a:buNone/>
              <a:defRPr/>
            </a:pPr>
            <a:r>
              <a:rPr lang="en-GB" altLang="en-US" sz="4000" b="1" dirty="0">
                <a:solidFill>
                  <a:schemeClr val="bg1"/>
                </a:solidFill>
                <a:latin typeface="+mj-lt"/>
                <a:ea typeface="+mj-ea"/>
                <a:cs typeface="+mj-cs"/>
              </a:rPr>
              <a:t>Tile Barn residential</a:t>
            </a:r>
            <a:endParaRPr lang="en-GB" altLang="en-US" sz="4000" dirty="0">
              <a:solidFill>
                <a:srgbClr val="FFFF66"/>
              </a:solidFill>
              <a:latin typeface="+mj-lt"/>
              <a:ea typeface="+mj-ea"/>
              <a:cs typeface="+mj-cs"/>
            </a:endParaRPr>
          </a:p>
        </p:txBody>
      </p:sp>
      <p:sp>
        <p:nvSpPr>
          <p:cNvPr id="5124" name="Rectangle 11"/>
          <p:cNvSpPr>
            <a:spLocks noGrp="1" noChangeArrowheads="1"/>
          </p:cNvSpPr>
          <p:nvPr>
            <p:ph idx="1"/>
          </p:nvPr>
        </p:nvSpPr>
        <p:spPr>
          <a:xfrm>
            <a:off x="457200" y="5773671"/>
            <a:ext cx="8507288" cy="973733"/>
          </a:xfrm>
          <a:noFill/>
          <a:extLst>
            <a:ext uri="{909E8E84-426E-40DD-AFC4-6F175D3DCCD1}">
              <a14:hiddenFill xmlns:a14="http://schemas.microsoft.com/office/drawing/2010/main">
                <a:solidFill>
                  <a:srgbClr val="FFFFFF"/>
                </a:solidFill>
              </a14:hiddenFill>
            </a:ext>
          </a:extLst>
        </p:spPr>
        <p:txBody>
          <a:bodyPr vert="horz" lIns="91440" tIns="45720" rIns="91440" bIns="45720" rtlCol="0" anchor="t">
            <a:normAutofit/>
          </a:bodyPr>
          <a:lstStyle/>
          <a:p>
            <a:pPr algn="ctr">
              <a:lnSpc>
                <a:spcPct val="90000"/>
              </a:lnSpc>
              <a:spcBef>
                <a:spcPct val="0"/>
              </a:spcBef>
              <a:buClrTx/>
              <a:buSzTx/>
              <a:buNone/>
            </a:pPr>
            <a:r>
              <a:rPr lang="en-GB" altLang="en-US" sz="2800" b="1" dirty="0">
                <a:solidFill>
                  <a:schemeClr val="bg1"/>
                </a:solidFill>
              </a:rPr>
              <a:t>Monday 22</a:t>
            </a:r>
            <a:r>
              <a:rPr lang="en-GB" altLang="en-US" sz="2800" b="1" baseline="30000" dirty="0">
                <a:solidFill>
                  <a:schemeClr val="bg1"/>
                </a:solidFill>
              </a:rPr>
              <a:t>nd</a:t>
            </a:r>
            <a:r>
              <a:rPr lang="en-GB" altLang="en-US" sz="2800" b="1" dirty="0">
                <a:solidFill>
                  <a:schemeClr val="bg1"/>
                </a:solidFill>
              </a:rPr>
              <a:t> April – Wednesday 24th April 2024</a:t>
            </a:r>
            <a:endParaRPr lang="en-US" altLang="en-US" sz="2800" b="1" dirty="0">
              <a:solidFill>
                <a:schemeClr val="bg1"/>
              </a:solidFill>
              <a:effectLst/>
            </a:endParaRPr>
          </a:p>
        </p:txBody>
      </p:sp>
      <p:sp>
        <p:nvSpPr>
          <p:cNvPr id="5125" name="Rectangle 11"/>
          <p:cNvSpPr>
            <a:spLocks noChangeArrowheads="1"/>
          </p:cNvSpPr>
          <p:nvPr/>
        </p:nvSpPr>
        <p:spPr bwMode="auto">
          <a:xfrm>
            <a:off x="2971800" y="1905000"/>
            <a:ext cx="4572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400">
              <a:latin typeface="Times" panose="02020603050405020304" pitchFamily="18" charset="0"/>
              <a:cs typeface="Arial" panose="020B0604020202020204" pitchFamily="34" charset="0"/>
            </a:endParaRPr>
          </a:p>
          <a:p>
            <a:pPr>
              <a:spcBef>
                <a:spcPct val="0"/>
              </a:spcBef>
              <a:buClrTx/>
              <a:buSzTx/>
              <a:buFontTx/>
              <a:buNone/>
            </a:pPr>
            <a:endParaRPr lang="en-GB" altLang="en-US" sz="2400">
              <a:latin typeface="Times" panose="02020603050405020304" pitchFamily="18" charset="0"/>
              <a:cs typeface="Arial" panose="020B0604020202020204" pitchFamily="34" charset="0"/>
            </a:endParaRPr>
          </a:p>
        </p:txBody>
      </p:sp>
      <p:pic>
        <p:nvPicPr>
          <p:cNvPr id="5129" name="Picture 15"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900" y="0"/>
            <a:ext cx="16891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969485" y="2625598"/>
            <a:ext cx="70567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None/>
              <a:defRPr/>
            </a:pPr>
            <a:r>
              <a:rPr lang="en-GB" altLang="en-US" sz="4000" b="1" dirty="0">
                <a:solidFill>
                  <a:schemeClr val="bg1"/>
                </a:solidFill>
                <a:latin typeface="+mj-lt"/>
                <a:ea typeface="+mj-ea"/>
                <a:cs typeface="+mj-cs"/>
              </a:rPr>
              <a:t>Insert </a:t>
            </a:r>
            <a:endParaRPr lang="en-US" altLang="en-US" sz="4000" b="1" dirty="0">
              <a:solidFill>
                <a:schemeClr val="bg1"/>
              </a:solidFill>
              <a:latin typeface="+mj-lt"/>
              <a:ea typeface="+mj-ea"/>
              <a:cs typeface="+mj-cs"/>
            </a:endParaRPr>
          </a:p>
          <a:p>
            <a:pPr>
              <a:spcBef>
                <a:spcPct val="0"/>
              </a:spcBef>
              <a:buClrTx/>
              <a:buSzTx/>
              <a:buNone/>
              <a:defRPr/>
            </a:pPr>
            <a:r>
              <a:rPr lang="en-GB" altLang="en-US" sz="4000" b="1" dirty="0">
                <a:solidFill>
                  <a:schemeClr val="bg1"/>
                </a:solidFill>
                <a:latin typeface="+mj-lt"/>
                <a:ea typeface="+mj-ea"/>
                <a:cs typeface="+mj-cs"/>
              </a:rPr>
              <a:t>Tile Barn pic</a:t>
            </a:r>
            <a:endParaRPr lang="en-GB" altLang="en-US" sz="4000" dirty="0">
              <a:solidFill>
                <a:srgbClr val="FFFF66"/>
              </a:solidFill>
              <a:latin typeface="+mj-lt"/>
              <a:ea typeface="+mj-ea"/>
              <a:cs typeface="+mj-cs"/>
            </a:endParaRPr>
          </a:p>
        </p:txBody>
      </p:sp>
      <p:pic>
        <p:nvPicPr>
          <p:cNvPr id="4" name="Picture 3"/>
          <p:cNvPicPr>
            <a:picLocks noChangeAspect="1"/>
          </p:cNvPicPr>
          <p:nvPr/>
        </p:nvPicPr>
        <p:blipFill>
          <a:blip r:embed="rId4"/>
          <a:stretch>
            <a:fillRect/>
          </a:stretch>
        </p:blipFill>
        <p:spPr>
          <a:xfrm>
            <a:off x="755576" y="2125310"/>
            <a:ext cx="4156894" cy="3289745"/>
          </a:xfrm>
          <a:prstGeom prst="rect">
            <a:avLst/>
          </a:prstGeom>
        </p:spPr>
      </p:pic>
    </p:spTree>
  </p:cSld>
  <p:clrMapOvr>
    <a:masterClrMapping/>
  </p:clrMapOvr>
  <p:transition advTm="1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88640"/>
            <a:ext cx="5857875" cy="5819775"/>
          </a:xfrm>
          <a:prstGeom prst="rect">
            <a:avLst/>
          </a:prstGeom>
        </p:spPr>
      </p:pic>
      <p:pic>
        <p:nvPicPr>
          <p:cNvPr id="3" name="Picture 2"/>
          <p:cNvPicPr>
            <a:picLocks noChangeAspect="1"/>
          </p:cNvPicPr>
          <p:nvPr/>
        </p:nvPicPr>
        <p:blipFill>
          <a:blip r:embed="rId3"/>
          <a:stretch>
            <a:fillRect/>
          </a:stretch>
        </p:blipFill>
        <p:spPr>
          <a:xfrm>
            <a:off x="5868144" y="3455251"/>
            <a:ext cx="2952750" cy="3105150"/>
          </a:xfrm>
          <a:prstGeom prst="rect">
            <a:avLst/>
          </a:prstGeom>
        </p:spPr>
      </p:pic>
      <p:sp>
        <p:nvSpPr>
          <p:cNvPr id="4" name="Rectangle 3"/>
          <p:cNvSpPr/>
          <p:nvPr/>
        </p:nvSpPr>
        <p:spPr>
          <a:xfrm>
            <a:off x="228925" y="6023014"/>
            <a:ext cx="4572000" cy="646331"/>
          </a:xfrm>
          <a:prstGeom prst="rect">
            <a:avLst/>
          </a:prstGeom>
        </p:spPr>
        <p:txBody>
          <a:bodyPr>
            <a:spAutoFit/>
          </a:bodyPr>
          <a:lstStyle/>
          <a:p>
            <a:r>
              <a:rPr lang="en-GB" dirty="0">
                <a:hlinkClick r:id="rId4"/>
              </a:rPr>
              <a:t>https://www.youtube.com/watch?v=hT1H8TgLeK8</a:t>
            </a:r>
            <a:r>
              <a:rPr lang="en-GB" dirty="0"/>
              <a:t> – Shows activities</a:t>
            </a:r>
          </a:p>
        </p:txBody>
      </p:sp>
    </p:spTree>
    <p:extLst>
      <p:ext uri="{BB962C8B-B14F-4D97-AF65-F5344CB8AC3E}">
        <p14:creationId xmlns:p14="http://schemas.microsoft.com/office/powerpoint/2010/main" val="1042853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1927225" y="830263"/>
            <a:ext cx="5159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GB" altLang="en-US" sz="3600"/>
          </a:p>
        </p:txBody>
      </p:sp>
      <p:sp>
        <p:nvSpPr>
          <p:cNvPr id="8199" name="Rectangle 7"/>
          <p:cNvSpPr>
            <a:spLocks noChangeArrowheads="1"/>
          </p:cNvSpPr>
          <p:nvPr/>
        </p:nvSpPr>
        <p:spPr bwMode="auto">
          <a:xfrm>
            <a:off x="3581400" y="457200"/>
            <a:ext cx="2244725" cy="701675"/>
          </a:xfrm>
          <a:prstGeom prst="rect">
            <a:avLst/>
          </a:prstGeom>
          <a:noFill/>
          <a:ln w="9525">
            <a:noFill/>
            <a:miter lim="800000"/>
            <a:headEnd/>
            <a:tailEnd/>
          </a:ln>
          <a:effec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a:defRPr sz="2400">
                <a:solidFill>
                  <a:schemeClr val="tx1"/>
                </a:solidFill>
                <a:latin typeface="Times" panose="02020603050405020304" pitchFamily="18" charset="0"/>
                <a:ea typeface="MS PGothic" panose="020B0600070205080204" pitchFamily="34" charset="-128"/>
              </a:defRPr>
            </a:lvl3pPr>
            <a:lvl4pPr>
              <a:defRPr sz="2400">
                <a:solidFill>
                  <a:schemeClr val="tx1"/>
                </a:solidFill>
                <a:latin typeface="Times" panose="02020603050405020304" pitchFamily="18" charset="0"/>
                <a:ea typeface="MS PGothic" panose="020B0600070205080204" pitchFamily="34" charset="-128"/>
              </a:defRPr>
            </a:lvl4pPr>
            <a:lvl5pPr>
              <a:defRPr sz="2400">
                <a:solidFill>
                  <a:schemeClr val="tx1"/>
                </a:solidFill>
                <a:latin typeface="Times"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defRPr/>
            </a:pPr>
            <a:r>
              <a:rPr lang="en-US" sz="4000" b="1">
                <a:solidFill>
                  <a:srgbClr val="FFFB10"/>
                </a:solidFill>
                <a:effectLst>
                  <a:outerShdw blurRad="38100" dist="38100" dir="2700000" algn="tl">
                    <a:srgbClr val="000000"/>
                  </a:outerShdw>
                </a:effectLst>
                <a:latin typeface="Arial" panose="020B0604020202020204" pitchFamily="34" charset="0"/>
              </a:rPr>
              <a:t>Catering</a:t>
            </a:r>
          </a:p>
        </p:txBody>
      </p:sp>
      <p:sp>
        <p:nvSpPr>
          <p:cNvPr id="23556" name="Text Box 8"/>
          <p:cNvSpPr txBox="1">
            <a:spLocks noChangeArrowheads="1"/>
          </p:cNvSpPr>
          <p:nvPr/>
        </p:nvSpPr>
        <p:spPr bwMode="auto">
          <a:xfrm>
            <a:off x="1470025" y="2278063"/>
            <a:ext cx="6302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GB" altLang="en-US" sz="2800"/>
          </a:p>
        </p:txBody>
      </p:sp>
      <p:sp>
        <p:nvSpPr>
          <p:cNvPr id="23557" name="Text Box 9"/>
          <p:cNvSpPr txBox="1">
            <a:spLocks noChangeArrowheads="1"/>
          </p:cNvSpPr>
          <p:nvPr/>
        </p:nvSpPr>
        <p:spPr bwMode="auto">
          <a:xfrm>
            <a:off x="899592" y="2256271"/>
            <a:ext cx="599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GB" altLang="en-US" sz="2400">
              <a:latin typeface="Times" panose="02020603050405020304" pitchFamily="18" charset="0"/>
            </a:endParaRPr>
          </a:p>
        </p:txBody>
      </p:sp>
      <p:sp>
        <p:nvSpPr>
          <p:cNvPr id="23558" name="Text Box 10"/>
          <p:cNvSpPr txBox="1">
            <a:spLocks noChangeArrowheads="1"/>
          </p:cNvSpPr>
          <p:nvPr/>
        </p:nvSpPr>
        <p:spPr bwMode="auto">
          <a:xfrm>
            <a:off x="246771" y="2309669"/>
            <a:ext cx="852028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Char char="•"/>
            </a:pPr>
            <a:r>
              <a:rPr lang="en-US" altLang="en-US" sz="2400" dirty="0">
                <a:solidFill>
                  <a:schemeClr val="bg1"/>
                </a:solidFill>
              </a:rPr>
              <a:t>  The New Forest Catering Company at Tile Barn provides</a:t>
            </a:r>
          </a:p>
          <a:p>
            <a:pPr>
              <a:spcBef>
                <a:spcPct val="0"/>
              </a:spcBef>
              <a:buClrTx/>
              <a:buSzTx/>
              <a:buFontTx/>
              <a:buChar char="•"/>
            </a:pPr>
            <a:r>
              <a:rPr lang="en-US" altLang="en-US" sz="2400" dirty="0">
                <a:solidFill>
                  <a:schemeClr val="bg1"/>
                </a:solidFill>
              </a:rPr>
              <a:t> 3 nutritious and well-balanced meals a day.</a:t>
            </a:r>
          </a:p>
          <a:p>
            <a:pPr>
              <a:spcBef>
                <a:spcPct val="0"/>
              </a:spcBef>
              <a:buClrTx/>
              <a:buSzTx/>
              <a:buFontTx/>
              <a:buChar char="•"/>
            </a:pPr>
            <a:endParaRPr lang="en-US" altLang="en-US" sz="2400" dirty="0">
              <a:solidFill>
                <a:schemeClr val="bg1"/>
              </a:solidFill>
            </a:endParaRPr>
          </a:p>
          <a:p>
            <a:pPr>
              <a:spcBef>
                <a:spcPct val="0"/>
              </a:spcBef>
              <a:buClrTx/>
              <a:buSzTx/>
              <a:buFontTx/>
              <a:buChar char="•"/>
            </a:pPr>
            <a:r>
              <a:rPr lang="en-US" altLang="en-US" sz="2400" dirty="0">
                <a:solidFill>
                  <a:schemeClr val="bg1"/>
                </a:solidFill>
                <a:latin typeface="Arial"/>
                <a:ea typeface="MS PGothic"/>
                <a:cs typeface="Arial"/>
              </a:rPr>
              <a:t> Children must bring a reusable water bottle, they will need </a:t>
            </a:r>
          </a:p>
          <a:p>
            <a:pPr>
              <a:spcBef>
                <a:spcPct val="0"/>
              </a:spcBef>
              <a:buClrTx/>
              <a:buSzTx/>
              <a:buNone/>
            </a:pPr>
            <a:r>
              <a:rPr lang="en-US" altLang="en-US" sz="2400" dirty="0">
                <a:solidFill>
                  <a:schemeClr val="bg1"/>
                </a:solidFill>
                <a:latin typeface="Arial"/>
                <a:ea typeface="MS PGothic"/>
                <a:cs typeface="Arial"/>
              </a:rPr>
              <a:t>      to take this with them to every activity. There are plenty </a:t>
            </a:r>
          </a:p>
          <a:p>
            <a:pPr>
              <a:spcBef>
                <a:spcPct val="0"/>
              </a:spcBef>
              <a:buClrTx/>
              <a:buSzTx/>
              <a:buNone/>
            </a:pPr>
            <a:r>
              <a:rPr lang="en-US" altLang="en-US" sz="2400" dirty="0">
                <a:solidFill>
                  <a:schemeClr val="bg1"/>
                </a:solidFill>
                <a:latin typeface="Arial"/>
                <a:ea typeface="MS PGothic"/>
                <a:cs typeface="Arial"/>
              </a:rPr>
              <a:t>of places for the children to refill their bottles. </a:t>
            </a:r>
            <a:endParaRPr lang="en-US" dirty="0">
              <a:solidFill>
                <a:schemeClr val="bg1"/>
              </a:solidFill>
              <a:cs typeface="Arial"/>
            </a:endParaRPr>
          </a:p>
          <a:p>
            <a:pPr>
              <a:spcBef>
                <a:spcPct val="0"/>
              </a:spcBef>
              <a:buClrTx/>
              <a:buSzTx/>
              <a:buFontTx/>
              <a:buChar char="•"/>
            </a:pPr>
            <a:endParaRPr lang="en-US" altLang="en-US" sz="2400" dirty="0">
              <a:solidFill>
                <a:schemeClr val="bg1"/>
              </a:solidFill>
            </a:endParaRPr>
          </a:p>
          <a:p>
            <a:pPr>
              <a:spcBef>
                <a:spcPct val="0"/>
              </a:spcBef>
              <a:buClrTx/>
              <a:buSzTx/>
              <a:buFontTx/>
              <a:buChar char="•"/>
            </a:pPr>
            <a:r>
              <a:rPr lang="en-US" altLang="en-US" sz="2400" dirty="0">
                <a:solidFill>
                  <a:schemeClr val="bg1"/>
                </a:solidFill>
                <a:latin typeface="Arial"/>
                <a:ea typeface="MS PGothic"/>
                <a:cs typeface="Arial"/>
              </a:rPr>
              <a:t>  Tile Barn caterers are able to deal with most dietary </a:t>
            </a:r>
            <a:endParaRPr lang="en-US" altLang="en-US" sz="2400" dirty="0">
              <a:solidFill>
                <a:schemeClr val="bg1"/>
              </a:solidFill>
              <a:cs typeface="Arial"/>
            </a:endParaRPr>
          </a:p>
          <a:p>
            <a:pPr>
              <a:spcBef>
                <a:spcPct val="0"/>
              </a:spcBef>
              <a:buClrTx/>
              <a:buSzTx/>
              <a:buNone/>
            </a:pPr>
            <a:r>
              <a:rPr lang="en-US" altLang="en-US" sz="2400" dirty="0">
                <a:solidFill>
                  <a:schemeClr val="bg1"/>
                </a:solidFill>
                <a:latin typeface="Arial"/>
                <a:ea typeface="MS PGothic"/>
                <a:cs typeface="Arial"/>
              </a:rPr>
              <a:t>   requirements and we will ensure they are informed of those</a:t>
            </a:r>
            <a:endParaRPr lang="en-US" altLang="en-US" sz="2400" dirty="0">
              <a:solidFill>
                <a:schemeClr val="bg1"/>
              </a:solidFill>
              <a:cs typeface="Arial"/>
            </a:endParaRPr>
          </a:p>
          <a:p>
            <a:pPr>
              <a:spcBef>
                <a:spcPct val="0"/>
              </a:spcBef>
              <a:buClrTx/>
              <a:buSzTx/>
              <a:buNone/>
            </a:pPr>
            <a:r>
              <a:rPr lang="en-US" altLang="en-US" sz="2400" dirty="0">
                <a:solidFill>
                  <a:schemeClr val="bg1"/>
                </a:solidFill>
                <a:latin typeface="Arial"/>
                <a:ea typeface="MS PGothic"/>
                <a:cs typeface="Arial"/>
              </a:rPr>
              <a:t>   we are aware of.</a:t>
            </a:r>
            <a:endParaRPr lang="en-US" altLang="en-US" sz="2400" dirty="0">
              <a:solidFill>
                <a:schemeClr val="bg1"/>
              </a:solidFill>
              <a:cs typeface="Arial"/>
            </a:endParaRPr>
          </a:p>
        </p:txBody>
      </p:sp>
      <p:pic>
        <p:nvPicPr>
          <p:cNvPr id="2" name="Picture 1"/>
          <p:cNvPicPr>
            <a:picLocks noChangeAspect="1"/>
          </p:cNvPicPr>
          <p:nvPr/>
        </p:nvPicPr>
        <p:blipFill>
          <a:blip r:embed="rId3"/>
          <a:stretch>
            <a:fillRect/>
          </a:stretch>
        </p:blipFill>
        <p:spPr>
          <a:xfrm>
            <a:off x="330200" y="265423"/>
            <a:ext cx="1990725" cy="1933575"/>
          </a:xfrm>
          <a:prstGeom prst="rect">
            <a:avLst/>
          </a:prstGeom>
        </p:spPr>
      </p:pic>
    </p:spTree>
  </p:cSld>
  <p:clrMapOvr>
    <a:masterClrMapping/>
  </p:clrMapOvr>
  <p:transition advTm="1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5912" y="404664"/>
            <a:ext cx="3114675" cy="2133600"/>
          </a:xfrm>
          <a:prstGeom prst="rect">
            <a:avLst/>
          </a:prstGeom>
        </p:spPr>
      </p:pic>
      <p:pic>
        <p:nvPicPr>
          <p:cNvPr id="4" name="Picture 3"/>
          <p:cNvPicPr>
            <a:picLocks noChangeAspect="1"/>
          </p:cNvPicPr>
          <p:nvPr/>
        </p:nvPicPr>
        <p:blipFill>
          <a:blip r:embed="rId3"/>
          <a:stretch>
            <a:fillRect/>
          </a:stretch>
        </p:blipFill>
        <p:spPr>
          <a:xfrm>
            <a:off x="3635896" y="404664"/>
            <a:ext cx="2867025" cy="1924050"/>
          </a:xfrm>
          <a:prstGeom prst="rect">
            <a:avLst/>
          </a:prstGeom>
        </p:spPr>
      </p:pic>
      <p:pic>
        <p:nvPicPr>
          <p:cNvPr id="6" name="Picture 5"/>
          <p:cNvPicPr>
            <a:picLocks noChangeAspect="1"/>
          </p:cNvPicPr>
          <p:nvPr/>
        </p:nvPicPr>
        <p:blipFill>
          <a:blip r:embed="rId4"/>
          <a:stretch>
            <a:fillRect/>
          </a:stretch>
        </p:blipFill>
        <p:spPr>
          <a:xfrm>
            <a:off x="392452" y="2780928"/>
            <a:ext cx="5867400" cy="1571625"/>
          </a:xfrm>
          <a:prstGeom prst="rect">
            <a:avLst/>
          </a:prstGeom>
        </p:spPr>
      </p:pic>
      <p:pic>
        <p:nvPicPr>
          <p:cNvPr id="7" name="Picture 6"/>
          <p:cNvPicPr>
            <a:picLocks noChangeAspect="1"/>
          </p:cNvPicPr>
          <p:nvPr/>
        </p:nvPicPr>
        <p:blipFill>
          <a:blip r:embed="rId5"/>
          <a:stretch>
            <a:fillRect/>
          </a:stretch>
        </p:blipFill>
        <p:spPr>
          <a:xfrm>
            <a:off x="392452" y="4595217"/>
            <a:ext cx="4838700" cy="1676400"/>
          </a:xfrm>
          <a:prstGeom prst="rect">
            <a:avLst/>
          </a:prstGeom>
        </p:spPr>
      </p:pic>
      <p:sp>
        <p:nvSpPr>
          <p:cNvPr id="3" name="Rectangle 2"/>
          <p:cNvSpPr/>
          <p:nvPr/>
        </p:nvSpPr>
        <p:spPr>
          <a:xfrm rot="19951072">
            <a:off x="4009453" y="4593633"/>
            <a:ext cx="4812536" cy="923330"/>
          </a:xfrm>
          <a:prstGeom prst="rect">
            <a:avLst/>
          </a:prstGeom>
          <a:noFill/>
        </p:spPr>
        <p:txBody>
          <a:bodyPr wrap="none" lIns="91440" tIns="45720" rIns="91440" bIns="45720">
            <a:spAutoFit/>
          </a:bodyPr>
          <a:lstStyle/>
          <a:p>
            <a:pPr algn="ctr"/>
            <a:r>
              <a:rPr lang="en-US"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Sample Menu</a:t>
            </a:r>
          </a:p>
        </p:txBody>
      </p:sp>
    </p:spTree>
    <p:extLst>
      <p:ext uri="{BB962C8B-B14F-4D97-AF65-F5344CB8AC3E}">
        <p14:creationId xmlns:p14="http://schemas.microsoft.com/office/powerpoint/2010/main" val="202310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Text Box 5"/>
          <p:cNvSpPr txBox="1">
            <a:spLocks noChangeArrowheads="1"/>
          </p:cNvSpPr>
          <p:nvPr/>
        </p:nvSpPr>
        <p:spPr bwMode="auto">
          <a:xfrm>
            <a:off x="1889125" y="365125"/>
            <a:ext cx="5045075" cy="641350"/>
          </a:xfrm>
          <a:prstGeom prst="rect">
            <a:avLst/>
          </a:prstGeom>
          <a:noFill/>
          <a:ln w="9525">
            <a:noFill/>
            <a:miter lim="800000"/>
            <a:headEnd/>
            <a:tailEnd/>
          </a:ln>
          <a:effec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a:defRPr sz="2400">
                <a:solidFill>
                  <a:schemeClr val="tx1"/>
                </a:solidFill>
                <a:latin typeface="Times" panose="02020603050405020304" pitchFamily="18" charset="0"/>
                <a:ea typeface="MS PGothic" panose="020B0600070205080204" pitchFamily="34" charset="-128"/>
              </a:defRPr>
            </a:lvl3pPr>
            <a:lvl4pPr>
              <a:defRPr sz="2400">
                <a:solidFill>
                  <a:schemeClr val="tx1"/>
                </a:solidFill>
                <a:latin typeface="Times" panose="02020603050405020304" pitchFamily="18" charset="0"/>
                <a:ea typeface="MS PGothic" panose="020B0600070205080204" pitchFamily="34" charset="-128"/>
              </a:defRPr>
            </a:lvl4pPr>
            <a:lvl5pPr>
              <a:defRPr sz="2400">
                <a:solidFill>
                  <a:schemeClr val="tx1"/>
                </a:solidFill>
                <a:latin typeface="Times"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defRPr/>
            </a:pPr>
            <a:r>
              <a:rPr lang="en-US" sz="3600" b="1">
                <a:solidFill>
                  <a:srgbClr val="FFFB10"/>
                </a:solidFill>
                <a:effectLst>
                  <a:outerShdw blurRad="38100" dist="38100" dir="2700000" algn="tl">
                    <a:srgbClr val="000000"/>
                  </a:outerShdw>
                </a:effectLst>
                <a:latin typeface="Arial" panose="020B0604020202020204" pitchFamily="34" charset="0"/>
              </a:rPr>
              <a:t>What to pack</a:t>
            </a:r>
            <a:endParaRPr lang="en-US" sz="3200" b="1">
              <a:effectLst>
                <a:outerShdw blurRad="38100" dist="38100" dir="2700000" algn="tl">
                  <a:srgbClr val="000000"/>
                </a:outerShdw>
              </a:effectLst>
              <a:latin typeface="Arial" panose="020B0604020202020204" pitchFamily="34" charset="0"/>
            </a:endParaRPr>
          </a:p>
        </p:txBody>
      </p:sp>
      <p:sp>
        <p:nvSpPr>
          <p:cNvPr id="25603" name="Text Box 6"/>
          <p:cNvSpPr txBox="1">
            <a:spLocks noChangeArrowheads="1"/>
          </p:cNvSpPr>
          <p:nvPr/>
        </p:nvSpPr>
        <p:spPr bwMode="auto">
          <a:xfrm>
            <a:off x="539750" y="2019300"/>
            <a:ext cx="8424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Char char="•"/>
            </a:pPr>
            <a:endParaRPr lang="en-GB" altLang="en-US" sz="2400"/>
          </a:p>
        </p:txBody>
      </p:sp>
      <p:sp>
        <p:nvSpPr>
          <p:cNvPr id="25606" name="Rectangle 8"/>
          <p:cNvSpPr>
            <a:spLocks noChangeArrowheads="1"/>
          </p:cNvSpPr>
          <p:nvPr/>
        </p:nvSpPr>
        <p:spPr bwMode="auto">
          <a:xfrm>
            <a:off x="412364" y="820593"/>
            <a:ext cx="7885112"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ctr">
            <a:spAutoFit/>
          </a:bodyPr>
          <a:lstStyle>
            <a:lvl1pPr>
              <a:spcBef>
                <a:spcPct val="20000"/>
              </a:spcBef>
              <a:buClr>
                <a:schemeClr val="hlink"/>
              </a:buClr>
              <a:buSzPct val="80000"/>
              <a:buFont typeface="Wingdings" panose="05000000000000000000"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50000"/>
              <a:buFont typeface="Wingdings" panose="05000000000000000000" pitchFamily="2" charset="2"/>
              <a:buChar char="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GB" altLang="en-US" sz="2400" b="1" dirty="0">
                <a:solidFill>
                  <a:schemeClr val="bg1"/>
                </a:solidFill>
                <a:latin typeface="Calibri"/>
                <a:ea typeface="MS PGothic"/>
                <a:cs typeface="Calibri"/>
              </a:rPr>
              <a:t>Kit List</a:t>
            </a:r>
            <a:endParaRPr lang="en-US" b="1" dirty="0">
              <a:solidFill>
                <a:schemeClr val="bg1"/>
              </a:solidFill>
              <a:latin typeface="Calibri"/>
              <a:ea typeface="MS PGothic"/>
              <a:cs typeface="Calibri"/>
            </a:endParaRPr>
          </a:p>
          <a:p>
            <a:pPr algn="ctr">
              <a:spcBef>
                <a:spcPct val="0"/>
              </a:spcBef>
              <a:buClrTx/>
              <a:buSzTx/>
              <a:buFontTx/>
              <a:buNone/>
            </a:pPr>
            <a:endParaRPr lang="en-GB" altLang="en-US" sz="2400" dirty="0">
              <a:solidFill>
                <a:schemeClr val="bg1"/>
              </a:solidFill>
              <a:latin typeface="Calibri" panose="020F0502020204030204" pitchFamily="34" charset="0"/>
              <a:cs typeface="Calibri" panose="020F0502020204030204" pitchFamily="34" charset="0"/>
            </a:endParaRPr>
          </a:p>
          <a:p>
            <a:pPr>
              <a:spcBef>
                <a:spcPct val="0"/>
              </a:spcBef>
              <a:buClrTx/>
              <a:buSzTx/>
              <a:buFontTx/>
              <a:buNone/>
            </a:pPr>
            <a:r>
              <a:rPr lang="en-GB" altLang="en-US" sz="2400" dirty="0">
                <a:solidFill>
                  <a:schemeClr val="bg1"/>
                </a:solidFill>
                <a:latin typeface="Calibri"/>
                <a:ea typeface="MS PGothic"/>
                <a:cs typeface="Calibri"/>
              </a:rPr>
              <a:t>Remember to check the kit list!</a:t>
            </a:r>
          </a:p>
          <a:p>
            <a:pPr>
              <a:spcBef>
                <a:spcPct val="0"/>
              </a:spcBef>
              <a:buClrTx/>
              <a:buSzTx/>
              <a:buFontTx/>
              <a:buNone/>
            </a:pPr>
            <a:endParaRPr lang="en-GB" altLang="en-US" sz="2400" dirty="0">
              <a:solidFill>
                <a:schemeClr val="bg1"/>
              </a:solidFill>
              <a:latin typeface="Calibri" panose="020F0502020204030204" pitchFamily="34" charset="0"/>
              <a:cs typeface="Calibri" panose="020F0502020204030204" pitchFamily="34" charset="0"/>
            </a:endParaRPr>
          </a:p>
          <a:p>
            <a:pPr>
              <a:spcBef>
                <a:spcPct val="0"/>
              </a:spcBef>
              <a:buClrTx/>
              <a:buSzTx/>
              <a:buNone/>
            </a:pPr>
            <a:r>
              <a:rPr lang="en-GB" altLang="en-US" sz="2400" dirty="0">
                <a:solidFill>
                  <a:schemeClr val="bg1"/>
                </a:solidFill>
                <a:latin typeface="Calibri"/>
                <a:ea typeface="MS PGothic"/>
                <a:cs typeface="Calibri"/>
              </a:rPr>
              <a:t>Please make sure that all </a:t>
            </a:r>
            <a:r>
              <a:rPr lang="en-GB" altLang="en-US" sz="2400" b="1" dirty="0">
                <a:solidFill>
                  <a:schemeClr val="bg1"/>
                </a:solidFill>
                <a:latin typeface="Calibri"/>
                <a:ea typeface="MS PGothic"/>
                <a:cs typeface="Calibri"/>
              </a:rPr>
              <a:t>personal belongings</a:t>
            </a:r>
            <a:r>
              <a:rPr lang="en-GB" altLang="en-US" sz="2400" dirty="0">
                <a:solidFill>
                  <a:schemeClr val="bg1"/>
                </a:solidFill>
                <a:latin typeface="Calibri"/>
                <a:ea typeface="MS PGothic"/>
                <a:cs typeface="Calibri"/>
              </a:rPr>
              <a:t> are </a:t>
            </a:r>
            <a:r>
              <a:rPr lang="en-GB" altLang="en-US" sz="2400" b="1" dirty="0">
                <a:solidFill>
                  <a:schemeClr val="bg1"/>
                </a:solidFill>
                <a:latin typeface="Calibri"/>
                <a:ea typeface="MS PGothic"/>
                <a:cs typeface="Calibri"/>
              </a:rPr>
              <a:t>clearly labelled</a:t>
            </a:r>
            <a:r>
              <a:rPr lang="en-GB" altLang="en-US" sz="2400" dirty="0">
                <a:solidFill>
                  <a:schemeClr val="bg1"/>
                </a:solidFill>
                <a:latin typeface="Calibri"/>
                <a:ea typeface="MS PGothic"/>
                <a:cs typeface="Calibri"/>
              </a:rPr>
              <a:t> with your child’s name. </a:t>
            </a:r>
          </a:p>
          <a:p>
            <a:pPr>
              <a:spcBef>
                <a:spcPct val="0"/>
              </a:spcBef>
              <a:buClrTx/>
              <a:buSzTx/>
              <a:buNone/>
            </a:pPr>
            <a:endParaRPr lang="en-GB" altLang="en-US" sz="2400" dirty="0">
              <a:solidFill>
                <a:schemeClr val="bg1"/>
              </a:solidFill>
              <a:latin typeface="Calibri"/>
              <a:ea typeface="MS PGothic"/>
              <a:cs typeface="Calibri"/>
            </a:endParaRPr>
          </a:p>
          <a:p>
            <a:pPr>
              <a:spcBef>
                <a:spcPct val="0"/>
              </a:spcBef>
              <a:buClrTx/>
              <a:buSzTx/>
              <a:buNone/>
            </a:pPr>
            <a:r>
              <a:rPr lang="en-GB" altLang="en-US" sz="2400" dirty="0">
                <a:solidFill>
                  <a:schemeClr val="bg1"/>
                </a:solidFill>
                <a:latin typeface="Calibri"/>
                <a:ea typeface="MS PGothic"/>
                <a:cs typeface="Calibri"/>
              </a:rPr>
              <a:t>Please put your child’s spending money into a sealed envelope clearly labelled with your child’s name and ‘</a:t>
            </a:r>
            <a:r>
              <a:rPr lang="en-GB" altLang="en-US" sz="2400" b="1" dirty="0">
                <a:solidFill>
                  <a:schemeClr val="bg1"/>
                </a:solidFill>
                <a:latin typeface="Calibri"/>
                <a:ea typeface="MS PGothic"/>
                <a:cs typeface="Calibri"/>
              </a:rPr>
              <a:t>Spending Money</a:t>
            </a:r>
            <a:r>
              <a:rPr lang="en-GB" altLang="en-US" sz="2400" dirty="0">
                <a:solidFill>
                  <a:schemeClr val="bg1"/>
                </a:solidFill>
                <a:latin typeface="Calibri"/>
                <a:ea typeface="MS PGothic"/>
                <a:cs typeface="Calibri"/>
              </a:rPr>
              <a:t>’, and hand it to their class teacher on the Monday morning. </a:t>
            </a:r>
          </a:p>
          <a:p>
            <a:pPr>
              <a:spcBef>
                <a:spcPct val="0"/>
              </a:spcBef>
              <a:buClrTx/>
              <a:buSzTx/>
              <a:buFontTx/>
              <a:buNone/>
            </a:pPr>
            <a:endParaRPr lang="en-US" altLang="en-US" sz="2400" dirty="0">
              <a:solidFill>
                <a:schemeClr val="bg1"/>
              </a:solidFill>
              <a:latin typeface="Calibri" panose="020F0502020204030204" pitchFamily="34" charset="0"/>
              <a:cs typeface="Calibri" panose="020F0502020204030204" pitchFamily="34" charset="0"/>
            </a:endParaRPr>
          </a:p>
          <a:p>
            <a:pPr>
              <a:spcBef>
                <a:spcPct val="0"/>
              </a:spcBef>
              <a:buClrTx/>
              <a:buSzTx/>
              <a:buNone/>
            </a:pPr>
            <a:r>
              <a:rPr lang="en-US" altLang="en-US" sz="2400" dirty="0">
                <a:solidFill>
                  <a:schemeClr val="bg1"/>
                </a:solidFill>
                <a:latin typeface="Calibri"/>
                <a:ea typeface="MS PGothic"/>
                <a:cs typeface="Calibri"/>
              </a:rPr>
              <a:t>Medication – medication administration permission forms should be completed and handed to the class teacher with the medication on the Monday morning.</a:t>
            </a:r>
            <a:endParaRPr lang="en-GB" altLang="en-US" sz="2400" dirty="0">
              <a:solidFill>
                <a:schemeClr val="bg1"/>
              </a:solidFill>
              <a:latin typeface="Calibri"/>
              <a:ea typeface="MS PGothic"/>
              <a:cs typeface="Calibri"/>
            </a:endParaRPr>
          </a:p>
        </p:txBody>
      </p:sp>
    </p:spTree>
  </p:cSld>
  <p:clrMapOvr>
    <a:masterClrMapping/>
  </p:clrMapOvr>
  <p:transition advTm="15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23528" y="476672"/>
            <a:ext cx="5917679" cy="9163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solidFill>
                  <a:srgbClr val="FFFB10"/>
                </a:solidFill>
                <a:effectLst/>
              </a:rPr>
              <a:t>Valuables</a:t>
            </a:r>
          </a:p>
        </p:txBody>
      </p:sp>
      <p:sp>
        <p:nvSpPr>
          <p:cNvPr id="29699" name="Rectangle 3"/>
          <p:cNvSpPr>
            <a:spLocks noGrp="1" noChangeArrowheads="1"/>
          </p:cNvSpPr>
          <p:nvPr>
            <p:ph type="subTitle" idx="1"/>
          </p:nvPr>
        </p:nvSpPr>
        <p:spPr>
          <a:xfrm>
            <a:off x="370703" y="1945372"/>
            <a:ext cx="8229600" cy="453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2800" dirty="0">
                <a:solidFill>
                  <a:schemeClr val="bg1"/>
                </a:solidFill>
                <a:effectLst/>
              </a:rPr>
              <a:t>Please </a:t>
            </a:r>
            <a:r>
              <a:rPr lang="en-GB" altLang="en-US" sz="2800" b="1" dirty="0">
                <a:ln>
                  <a:solidFill>
                    <a:schemeClr val="bg1"/>
                  </a:solidFill>
                </a:ln>
                <a:solidFill>
                  <a:srgbClr val="FF0000"/>
                </a:solidFill>
                <a:effectLst/>
              </a:rPr>
              <a:t>do not </a:t>
            </a:r>
            <a:r>
              <a:rPr lang="en-GB" altLang="en-US" sz="2800" dirty="0">
                <a:solidFill>
                  <a:schemeClr val="bg1"/>
                </a:solidFill>
                <a:effectLst/>
              </a:rPr>
              <a:t>allow your child to bring any valuables including mobile phones or electronic toys. </a:t>
            </a:r>
          </a:p>
          <a:p>
            <a:pPr>
              <a:buFont typeface="Wingdings" panose="05000000000000000000" pitchFamily="2" charset="2"/>
              <a:buNone/>
            </a:pPr>
            <a:endParaRPr lang="en-GB" altLang="en-US" sz="2800" dirty="0">
              <a:solidFill>
                <a:schemeClr val="bg1"/>
              </a:solidFill>
              <a:effectLst/>
            </a:endParaRPr>
          </a:p>
        </p:txBody>
      </p:sp>
      <p:sp>
        <p:nvSpPr>
          <p:cNvPr id="29700" name="AutoShape 4"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400">
              <a:latin typeface="Times" panose="02020603050405020304" pitchFamily="18" charset="0"/>
            </a:endParaRPr>
          </a:p>
        </p:txBody>
      </p:sp>
    </p:spTree>
  </p:cSld>
  <p:clrMapOvr>
    <a:masterClrMapping/>
  </p:clrMapOvr>
  <p:transition advTm="15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79512" y="194419"/>
            <a:ext cx="5917679" cy="10603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solidFill>
                  <a:srgbClr val="FFFB10"/>
                </a:solidFill>
                <a:effectLst/>
              </a:rPr>
              <a:t>Medicines</a:t>
            </a:r>
          </a:p>
        </p:txBody>
      </p:sp>
      <p:sp>
        <p:nvSpPr>
          <p:cNvPr id="30723" name="Rectangle 3"/>
          <p:cNvSpPr>
            <a:spLocks noGrp="1" noChangeArrowheads="1"/>
          </p:cNvSpPr>
          <p:nvPr>
            <p:ph type="subTitle" idx="1"/>
          </p:nvPr>
        </p:nvSpPr>
        <p:spPr>
          <a:xfrm>
            <a:off x="304800" y="1806521"/>
            <a:ext cx="8229600" cy="453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pPr>
              <a:lnSpc>
                <a:spcPct val="90000"/>
              </a:lnSpc>
            </a:pPr>
            <a:r>
              <a:rPr lang="en-GB" altLang="en-US" sz="2800" cap="none" dirty="0">
                <a:solidFill>
                  <a:schemeClr val="bg1"/>
                </a:solidFill>
                <a:effectLst/>
              </a:rPr>
              <a:t>Medicines should be stored in a clearly </a:t>
            </a:r>
            <a:r>
              <a:rPr lang="en-GB" altLang="en-US" sz="2800" b="1" cap="none" dirty="0">
                <a:solidFill>
                  <a:schemeClr val="bg1"/>
                </a:solidFill>
                <a:effectLst/>
              </a:rPr>
              <a:t>labelled</a:t>
            </a:r>
            <a:r>
              <a:rPr lang="en-GB" altLang="en-US" sz="2800" cap="none" dirty="0">
                <a:solidFill>
                  <a:schemeClr val="bg1"/>
                </a:solidFill>
                <a:effectLst/>
              </a:rPr>
              <a:t> plastic container (name and class) - with written instructions ON </a:t>
            </a:r>
            <a:r>
              <a:rPr lang="en-GB" altLang="en-US" sz="2800" cap="none" dirty="0">
                <a:solidFill>
                  <a:schemeClr val="bg1"/>
                </a:solidFill>
              </a:rPr>
              <a:t>THE MEDICATION ADMINISTRATION/PERMISSION FORM </a:t>
            </a:r>
            <a:r>
              <a:rPr lang="en-GB" altLang="en-US" sz="2800" cap="none" dirty="0">
                <a:solidFill>
                  <a:schemeClr val="bg1"/>
                </a:solidFill>
                <a:effectLst/>
              </a:rPr>
              <a:t>PROVIDED as to how they should be taken</a:t>
            </a:r>
            <a:r>
              <a:rPr lang="en-GB" altLang="en-US" sz="2800" dirty="0">
                <a:solidFill>
                  <a:schemeClr val="bg1"/>
                </a:solidFill>
                <a:effectLst/>
              </a:rPr>
              <a:t>.</a:t>
            </a:r>
            <a:r>
              <a:rPr lang="en-GB" altLang="en-US" sz="2800" dirty="0">
                <a:solidFill>
                  <a:schemeClr val="bg1"/>
                </a:solidFill>
              </a:rPr>
              <a:t> </a:t>
            </a:r>
            <a:endParaRPr lang="en-GB" altLang="en-US" sz="2800" dirty="0">
              <a:solidFill>
                <a:schemeClr val="bg1"/>
              </a:solidFill>
              <a:effectLst/>
            </a:endParaRPr>
          </a:p>
          <a:p>
            <a:pPr>
              <a:lnSpc>
                <a:spcPct val="90000"/>
              </a:lnSpc>
              <a:buFont typeface="Wingdings" panose="05000000000000000000" pitchFamily="2" charset="2"/>
              <a:buNone/>
            </a:pPr>
            <a:endParaRPr lang="en-GB" altLang="en-US" sz="2800" dirty="0">
              <a:solidFill>
                <a:schemeClr val="bg1"/>
              </a:solidFill>
              <a:effectLst/>
            </a:endParaRPr>
          </a:p>
          <a:p>
            <a:pPr>
              <a:lnSpc>
                <a:spcPct val="90000"/>
              </a:lnSpc>
            </a:pPr>
            <a:r>
              <a:rPr lang="en-GB" altLang="en-US" sz="2800" cap="none" dirty="0">
                <a:solidFill>
                  <a:schemeClr val="bg1"/>
                </a:solidFill>
                <a:effectLst/>
              </a:rPr>
              <a:t>Hand these to your child’s </a:t>
            </a:r>
            <a:r>
              <a:rPr lang="en-GB" altLang="en-US" sz="2800" b="1" cap="none" dirty="0">
                <a:solidFill>
                  <a:schemeClr val="bg1"/>
                </a:solidFill>
                <a:effectLst/>
              </a:rPr>
              <a:t>class teacher</a:t>
            </a:r>
            <a:r>
              <a:rPr lang="en-GB" altLang="en-US" sz="2800" cap="none" dirty="0">
                <a:solidFill>
                  <a:schemeClr val="bg1"/>
                </a:solidFill>
                <a:effectLst/>
              </a:rPr>
              <a:t> on </a:t>
            </a:r>
            <a:r>
              <a:rPr lang="en-GB" altLang="en-US" sz="2800" cap="none" dirty="0">
                <a:solidFill>
                  <a:schemeClr val="bg1"/>
                </a:solidFill>
              </a:rPr>
              <a:t>Monday </a:t>
            </a:r>
            <a:r>
              <a:rPr lang="en-GB" altLang="en-US" sz="2800" cap="none" dirty="0">
                <a:solidFill>
                  <a:schemeClr val="bg1"/>
                </a:solidFill>
                <a:effectLst/>
              </a:rPr>
              <a:t>morning</a:t>
            </a:r>
            <a:r>
              <a:rPr lang="en-GB" altLang="en-US" sz="2800" cap="none" dirty="0">
                <a:solidFill>
                  <a:schemeClr val="bg1"/>
                </a:solidFill>
              </a:rPr>
              <a:t>, on the playground. </a:t>
            </a:r>
            <a:endParaRPr lang="en-GB" altLang="en-US" sz="2800" cap="none" dirty="0">
              <a:solidFill>
                <a:schemeClr val="bg1"/>
              </a:solidFill>
              <a:effectLst/>
            </a:endParaRPr>
          </a:p>
          <a:p>
            <a:pPr>
              <a:lnSpc>
                <a:spcPct val="90000"/>
              </a:lnSpc>
            </a:pPr>
            <a:endParaRPr lang="en-GB" altLang="en-US" sz="2800" dirty="0">
              <a:solidFill>
                <a:schemeClr val="bg1"/>
              </a:solidFill>
              <a:effectLst/>
            </a:endParaRPr>
          </a:p>
          <a:p>
            <a:pPr>
              <a:lnSpc>
                <a:spcPct val="90000"/>
              </a:lnSpc>
            </a:pPr>
            <a:r>
              <a:rPr lang="en-GB" altLang="en-US" sz="2800" cap="none" dirty="0">
                <a:solidFill>
                  <a:schemeClr val="bg1"/>
                </a:solidFill>
                <a:effectLst/>
              </a:rPr>
              <a:t>If you wish your child to have a </a:t>
            </a:r>
            <a:r>
              <a:rPr lang="en-GB" altLang="en-US" sz="2800" b="1" cap="none" dirty="0">
                <a:solidFill>
                  <a:schemeClr val="bg1"/>
                </a:solidFill>
                <a:effectLst/>
              </a:rPr>
              <a:t>travel sickness </a:t>
            </a:r>
            <a:r>
              <a:rPr lang="en-GB" altLang="en-US" sz="2800" cap="none" dirty="0">
                <a:solidFill>
                  <a:schemeClr val="bg1"/>
                </a:solidFill>
                <a:effectLst/>
              </a:rPr>
              <a:t>tablet for the journeys to and from </a:t>
            </a:r>
            <a:r>
              <a:rPr lang="en-GB" altLang="en-US" sz="2800" cap="none" dirty="0">
                <a:solidFill>
                  <a:schemeClr val="bg1"/>
                </a:solidFill>
              </a:rPr>
              <a:t>Tile Barn </a:t>
            </a:r>
            <a:r>
              <a:rPr lang="en-GB" altLang="en-US" sz="2800" cap="none" dirty="0">
                <a:solidFill>
                  <a:schemeClr val="bg1"/>
                </a:solidFill>
                <a:effectLst/>
              </a:rPr>
              <a:t>on Monday and </a:t>
            </a:r>
            <a:r>
              <a:rPr lang="en-GB" altLang="en-US" sz="2800" cap="none" dirty="0">
                <a:solidFill>
                  <a:schemeClr val="bg1"/>
                </a:solidFill>
              </a:rPr>
              <a:t>Wednesday</a:t>
            </a:r>
            <a:r>
              <a:rPr lang="en-GB" altLang="en-US" sz="2800" cap="none" dirty="0">
                <a:solidFill>
                  <a:schemeClr val="bg1"/>
                </a:solidFill>
                <a:effectLst/>
              </a:rPr>
              <a:t>, then please include these – remember to complete a medication</a:t>
            </a:r>
            <a:r>
              <a:rPr lang="en-GB" altLang="en-US" sz="2800" cap="none" dirty="0">
                <a:solidFill>
                  <a:schemeClr val="bg1"/>
                </a:solidFill>
              </a:rPr>
              <a:t> administration and permission form</a:t>
            </a:r>
            <a:r>
              <a:rPr lang="en-GB" altLang="en-US" sz="2800" cap="none" dirty="0">
                <a:solidFill>
                  <a:schemeClr val="bg1"/>
                </a:solidFill>
                <a:effectLst/>
              </a:rPr>
              <a:t> to allow us to administer these</a:t>
            </a:r>
            <a:r>
              <a:rPr lang="en-GB" altLang="en-US" cap="none" dirty="0">
                <a:solidFill>
                  <a:schemeClr val="bg1"/>
                </a:solidFill>
                <a:effectLst/>
              </a:rPr>
              <a:t>.</a:t>
            </a:r>
          </a:p>
        </p:txBody>
      </p:sp>
      <p:sp>
        <p:nvSpPr>
          <p:cNvPr id="30724" name="AutoShape 7"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en-US" sz="2400">
              <a:latin typeface="Times" panose="02020603050405020304" pitchFamily="18" charset="0"/>
            </a:endParaRPr>
          </a:p>
        </p:txBody>
      </p:sp>
    </p:spTree>
  </p:cSld>
  <p:clrMapOvr>
    <a:masterClrMapping/>
  </p:clrMapOvr>
  <p:transition advTm="15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395536" y="-53492"/>
            <a:ext cx="5917679" cy="14923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4000">
                <a:solidFill>
                  <a:srgbClr val="FFFB10"/>
                </a:solidFill>
                <a:effectLst/>
              </a:rPr>
              <a:t>Emergency </a:t>
            </a:r>
            <a:br>
              <a:rPr lang="en-GB" altLang="en-US" sz="4000">
                <a:solidFill>
                  <a:srgbClr val="FFFB10"/>
                </a:solidFill>
                <a:effectLst/>
              </a:rPr>
            </a:br>
            <a:r>
              <a:rPr lang="en-GB" altLang="en-US" sz="4000">
                <a:solidFill>
                  <a:srgbClr val="FFFB10"/>
                </a:solidFill>
                <a:effectLst/>
              </a:rPr>
              <a:t>Contact Numbers</a:t>
            </a:r>
          </a:p>
        </p:txBody>
      </p:sp>
      <p:sp>
        <p:nvSpPr>
          <p:cNvPr id="31747" name="Rectangle 3"/>
          <p:cNvSpPr>
            <a:spLocks noGrp="1" noChangeArrowheads="1"/>
          </p:cNvSpPr>
          <p:nvPr>
            <p:ph type="subTitle" idx="1"/>
          </p:nvPr>
        </p:nvSpPr>
        <p:spPr>
          <a:xfrm>
            <a:off x="393507" y="1716345"/>
            <a:ext cx="8229600" cy="3854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62500" lnSpcReduction="20000"/>
          </a:bodyPr>
          <a:lstStyle/>
          <a:p>
            <a:pPr>
              <a:lnSpc>
                <a:spcPct val="170000"/>
              </a:lnSpc>
            </a:pPr>
            <a:r>
              <a:rPr lang="en-GB" altLang="en-US" sz="2800" dirty="0">
                <a:solidFill>
                  <a:schemeClr val="bg1"/>
                </a:solidFill>
                <a:effectLst/>
              </a:rPr>
              <a:t>In the event of your needing to contact us in an emergency we can be reached on the following numbers.</a:t>
            </a:r>
            <a:endParaRPr lang="en-US" dirty="0"/>
          </a:p>
          <a:p>
            <a:pPr>
              <a:lnSpc>
                <a:spcPct val="90000"/>
              </a:lnSpc>
            </a:pPr>
            <a:endParaRPr lang="en-GB" altLang="en-US" sz="2800" dirty="0">
              <a:solidFill>
                <a:schemeClr val="bg1"/>
              </a:solidFill>
              <a:effectLst/>
            </a:endParaRPr>
          </a:p>
          <a:p>
            <a:r>
              <a:rPr lang="en-US" sz="2400" dirty="0">
                <a:solidFill>
                  <a:schemeClr val="bg1"/>
                </a:solidFill>
                <a:effectLst/>
              </a:rPr>
              <a:t>School – 01722 327218</a:t>
            </a:r>
            <a:endParaRPr lang="en-GB" sz="2400" dirty="0">
              <a:solidFill>
                <a:schemeClr val="bg1"/>
              </a:solidFill>
              <a:effectLst/>
            </a:endParaRPr>
          </a:p>
          <a:p>
            <a:r>
              <a:rPr lang="en-US" sz="2400" dirty="0">
                <a:solidFill>
                  <a:schemeClr val="bg1"/>
                </a:solidFill>
                <a:effectLst/>
              </a:rPr>
              <a:t>School Mobile – 07562 342792</a:t>
            </a:r>
            <a:endParaRPr lang="en-GB" sz="2400" dirty="0">
              <a:solidFill>
                <a:schemeClr val="bg1"/>
              </a:solidFill>
              <a:effectLst/>
            </a:endParaRPr>
          </a:p>
          <a:p>
            <a:r>
              <a:rPr lang="en-GB" sz="2400" dirty="0">
                <a:solidFill>
                  <a:schemeClr val="bg1"/>
                </a:solidFill>
                <a:effectLst/>
              </a:rPr>
              <a:t>TILE barn - </a:t>
            </a:r>
            <a:r>
              <a:rPr lang="en-GB" sz="2400" dirty="0">
                <a:solidFill>
                  <a:schemeClr val="bg1"/>
                </a:solidFill>
              </a:rPr>
              <a:t>01590 623160</a:t>
            </a:r>
            <a:endParaRPr lang="en-GB" sz="2400" dirty="0">
              <a:solidFill>
                <a:schemeClr val="bg1"/>
              </a:solidFill>
              <a:effectLst/>
            </a:endParaRPr>
          </a:p>
          <a:p>
            <a:pPr>
              <a:lnSpc>
                <a:spcPct val="90000"/>
              </a:lnSpc>
              <a:buFont typeface="Wingdings" panose="05000000000000000000" pitchFamily="2" charset="2"/>
              <a:buNone/>
            </a:pPr>
            <a:endParaRPr lang="en-GB" altLang="en-US" sz="2800" dirty="0">
              <a:solidFill>
                <a:schemeClr val="bg1"/>
              </a:solidFill>
              <a:effectLst/>
            </a:endParaRPr>
          </a:p>
          <a:p>
            <a:pPr>
              <a:lnSpc>
                <a:spcPct val="170000"/>
              </a:lnSpc>
            </a:pPr>
            <a:r>
              <a:rPr lang="en-GB" altLang="en-US" sz="2800" dirty="0">
                <a:solidFill>
                  <a:schemeClr val="bg1"/>
                </a:solidFill>
              </a:rPr>
              <a:t>Please ensure we have your correct contact details in case we need to make contact with you. If any of your contact numbers change before our departure you must inform us.</a:t>
            </a:r>
          </a:p>
        </p:txBody>
      </p:sp>
      <p:sp>
        <p:nvSpPr>
          <p:cNvPr id="31748" name="Rectangle 4"/>
          <p:cNvSpPr>
            <a:spLocks noChangeArrowheads="1"/>
          </p:cNvSpPr>
          <p:nvPr/>
        </p:nvSpPr>
        <p:spPr bwMode="auto">
          <a:xfrm>
            <a:off x="657327" y="3717977"/>
            <a:ext cx="7777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anose="05000000000000000000" pitchFamily="2" charset="2"/>
              <a:buChar char="Ø"/>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50000"/>
              <a:buFont typeface="Wingdings" panose="05000000000000000000" pitchFamily="2" charset="2"/>
              <a:buChar char="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GB" altLang="en-US" sz="2400" b="1">
                <a:latin typeface="Times" panose="02020603050405020304" pitchFamily="18" charset="0"/>
              </a:rPr>
              <a:t> </a:t>
            </a:r>
            <a:endParaRPr lang="en-GB" altLang="en-US" sz="2400">
              <a:latin typeface="Times" panose="02020603050405020304" pitchFamily="18" charset="0"/>
            </a:endParaRPr>
          </a:p>
        </p:txBody>
      </p:sp>
    </p:spTree>
  </p:cSld>
  <p:clrMapOvr>
    <a:masterClrMapping/>
  </p:clrMapOvr>
  <p:transition advClick="0" advTm="1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402204" y="292443"/>
            <a:ext cx="4867038" cy="800219"/>
          </a:xfrm>
          <a:prstGeom prst="rect">
            <a:avLst/>
          </a:prstGeom>
          <a:noFill/>
          <a:ln w="9525">
            <a:noFill/>
            <a:miter lim="800000"/>
            <a:headEnd/>
            <a:tailEnd/>
          </a:ln>
          <a:effectLst/>
        </p:spPr>
        <p:txBody>
          <a:bodyPr wrap="none" lIns="91440" tIns="45720" rIns="91440" bIns="45720" anchor="t">
            <a:spAutoFit/>
          </a:bodyPr>
          <a:lstStyle>
            <a:lvl1pPr>
              <a:defRPr sz="2400">
                <a:solidFill>
                  <a:schemeClr val="tx1"/>
                </a:solidFill>
                <a:latin typeface="Times" panose="02020603050405020304" pitchFamily="18" charset="0"/>
                <a:ea typeface="MS PGothic" panose="020B0600070205080204" pitchFamily="34" charset="-128"/>
              </a:defRPr>
            </a:lvl1pPr>
            <a:lvl2pPr marL="37931725" indent="-37474525">
              <a:defRPr sz="2400">
                <a:solidFill>
                  <a:schemeClr val="tx1"/>
                </a:solidFill>
                <a:latin typeface="Times" panose="02020603050405020304" pitchFamily="18" charset="0"/>
                <a:ea typeface="MS PGothic" panose="020B0600070205080204" pitchFamily="34" charset="-128"/>
              </a:defRPr>
            </a:lvl2pPr>
            <a:lvl3pPr>
              <a:defRPr sz="2400">
                <a:solidFill>
                  <a:schemeClr val="tx1"/>
                </a:solidFill>
                <a:latin typeface="Times" panose="02020603050405020304" pitchFamily="18" charset="0"/>
                <a:ea typeface="MS PGothic" panose="020B0600070205080204" pitchFamily="34" charset="-128"/>
              </a:defRPr>
            </a:lvl3pPr>
            <a:lvl4pPr>
              <a:defRPr sz="2400">
                <a:solidFill>
                  <a:schemeClr val="tx1"/>
                </a:solidFill>
                <a:latin typeface="Times" panose="02020603050405020304" pitchFamily="18" charset="0"/>
                <a:ea typeface="MS PGothic" panose="020B0600070205080204" pitchFamily="34" charset="-128"/>
              </a:defRPr>
            </a:lvl4pPr>
            <a:lvl5pPr>
              <a:defRPr sz="2400">
                <a:solidFill>
                  <a:schemeClr val="tx1"/>
                </a:solidFill>
                <a:latin typeface="Times"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defRPr/>
            </a:pPr>
            <a:r>
              <a:rPr lang="en-US" sz="4600" dirty="0">
                <a:solidFill>
                  <a:srgbClr val="FFFF66"/>
                </a:solidFill>
                <a:latin typeface="+mj-lt"/>
                <a:ea typeface="+mj-ea"/>
                <a:cs typeface="+mj-cs"/>
              </a:rPr>
              <a:t>Dates and Times</a:t>
            </a:r>
          </a:p>
        </p:txBody>
      </p:sp>
      <p:sp>
        <p:nvSpPr>
          <p:cNvPr id="9219" name="Text Box 3"/>
          <p:cNvSpPr txBox="1">
            <a:spLocks noChangeArrowheads="1"/>
          </p:cNvSpPr>
          <p:nvPr/>
        </p:nvSpPr>
        <p:spPr bwMode="auto">
          <a:xfrm>
            <a:off x="179512" y="1268760"/>
            <a:ext cx="896448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marL="342900" indent="-342900">
              <a:buClrTx/>
              <a:buSzTx/>
              <a:buFont typeface="Arial" panose="05000000000000000000" pitchFamily="2" charset="2"/>
              <a:buChar char="•"/>
            </a:pPr>
            <a:r>
              <a:rPr lang="en-US" altLang="en-US" sz="2800" dirty="0">
                <a:solidFill>
                  <a:schemeClr val="bg1"/>
                </a:solidFill>
                <a:latin typeface="Arial"/>
                <a:ea typeface="MS PGothic"/>
                <a:cs typeface="Arial"/>
              </a:rPr>
              <a:t>Monday April 22</a:t>
            </a:r>
            <a:r>
              <a:rPr lang="en-US" altLang="en-US" sz="2800" baseline="30000" dirty="0">
                <a:solidFill>
                  <a:schemeClr val="bg1"/>
                </a:solidFill>
                <a:latin typeface="Arial"/>
                <a:ea typeface="MS PGothic"/>
                <a:cs typeface="Arial"/>
              </a:rPr>
              <a:t>nd</a:t>
            </a:r>
            <a:r>
              <a:rPr lang="en-US" altLang="en-US" sz="2800" dirty="0">
                <a:solidFill>
                  <a:schemeClr val="bg1"/>
                </a:solidFill>
                <a:latin typeface="Arial"/>
                <a:ea typeface="MS PGothic"/>
                <a:cs typeface="Arial"/>
              </a:rPr>
              <a:t> to Wednesday 24</a:t>
            </a:r>
            <a:r>
              <a:rPr lang="en-US" sz="2800" baseline="30000" dirty="0">
                <a:solidFill>
                  <a:schemeClr val="bg1"/>
                </a:solidFill>
                <a:latin typeface="Arial"/>
                <a:ea typeface="MS PGothic"/>
                <a:cs typeface="Arial"/>
              </a:rPr>
              <a:t>th</a:t>
            </a:r>
            <a:r>
              <a:rPr lang="en-US" altLang="en-US" sz="2800" dirty="0">
                <a:solidFill>
                  <a:schemeClr val="bg1"/>
                </a:solidFill>
                <a:latin typeface="Arial"/>
                <a:ea typeface="MS PGothic"/>
                <a:cs typeface="Arial"/>
              </a:rPr>
              <a:t> April</a:t>
            </a:r>
            <a:endParaRPr lang="en-US" dirty="0">
              <a:solidFill>
                <a:schemeClr val="bg1"/>
              </a:solidFill>
              <a:cs typeface="Arial"/>
            </a:endParaRPr>
          </a:p>
          <a:p>
            <a:pPr>
              <a:spcBef>
                <a:spcPct val="50000"/>
              </a:spcBef>
              <a:buClrTx/>
              <a:buSzTx/>
              <a:buFontTx/>
              <a:buChar char="•"/>
            </a:pPr>
            <a:r>
              <a:rPr lang="en-GB" altLang="en-US" sz="2400" dirty="0">
                <a:solidFill>
                  <a:schemeClr val="bg1"/>
                </a:solidFill>
                <a:latin typeface="Times"/>
                <a:ea typeface="MS PGothic"/>
                <a:cs typeface="Times"/>
              </a:rPr>
              <a:t>  </a:t>
            </a:r>
            <a:r>
              <a:rPr lang="en-US" altLang="en-US" sz="2800" dirty="0">
                <a:solidFill>
                  <a:schemeClr val="bg1"/>
                </a:solidFill>
                <a:latin typeface="Arial"/>
                <a:ea typeface="MS PGothic"/>
                <a:cs typeface="Arial"/>
              </a:rPr>
              <a:t>We depart at approximately 11am – children to arrive at school at the usual time of 8:30-8:40am (in non- uniform) </a:t>
            </a:r>
            <a:r>
              <a:rPr lang="en-GB" altLang="en-US" sz="2800" dirty="0">
                <a:solidFill>
                  <a:schemeClr val="bg1"/>
                </a:solidFill>
                <a:latin typeface="Arial"/>
                <a:ea typeface="MS PGothic"/>
                <a:cs typeface="Arial"/>
              </a:rPr>
              <a:t> </a:t>
            </a:r>
            <a:endParaRPr lang="en-GB" altLang="en-US" sz="2800" dirty="0">
              <a:solidFill>
                <a:schemeClr val="bg1"/>
              </a:solidFill>
              <a:cs typeface="Arial"/>
            </a:endParaRPr>
          </a:p>
          <a:p>
            <a:pPr>
              <a:spcBef>
                <a:spcPct val="50000"/>
              </a:spcBef>
              <a:buClrTx/>
              <a:buSzTx/>
              <a:buNone/>
            </a:pPr>
            <a:r>
              <a:rPr lang="en-GB" altLang="en-US" sz="2800" dirty="0">
                <a:solidFill>
                  <a:schemeClr val="bg1"/>
                </a:solidFill>
                <a:latin typeface="Arial"/>
                <a:ea typeface="MS PGothic"/>
                <a:cs typeface="Arial"/>
              </a:rPr>
              <a:t>We will eat our packed lunch at Tile Barn before the first activity begins. </a:t>
            </a:r>
          </a:p>
          <a:p>
            <a:pPr>
              <a:spcBef>
                <a:spcPct val="50000"/>
              </a:spcBef>
              <a:buClrTx/>
              <a:buSzTx/>
              <a:buFontTx/>
              <a:buChar char="•"/>
            </a:pPr>
            <a:r>
              <a:rPr lang="en-GB" altLang="en-US" sz="2800" dirty="0">
                <a:solidFill>
                  <a:schemeClr val="bg1"/>
                </a:solidFill>
                <a:latin typeface="Arial"/>
                <a:ea typeface="MS PGothic"/>
                <a:cs typeface="Arial"/>
              </a:rPr>
              <a:t>  Pick up will be close to the end of the school day on Wednesday from the School. </a:t>
            </a:r>
          </a:p>
          <a:p>
            <a:pPr>
              <a:spcBef>
                <a:spcPct val="50000"/>
              </a:spcBef>
              <a:buClrTx/>
              <a:buSzTx/>
              <a:buFontTx/>
              <a:buChar char="•"/>
            </a:pPr>
            <a:r>
              <a:rPr lang="en-GB" altLang="en-US" sz="2800" dirty="0">
                <a:solidFill>
                  <a:schemeClr val="bg1"/>
                </a:solidFill>
                <a:latin typeface="Arial"/>
                <a:ea typeface="MS PGothic"/>
                <a:cs typeface="Arial"/>
              </a:rPr>
              <a:t> Final times will be communicated on Wednesday PM</a:t>
            </a:r>
            <a:endParaRPr lang="en-GB" altLang="en-US" sz="2800" dirty="0">
              <a:solidFill>
                <a:schemeClr val="bg1"/>
              </a:solidFill>
              <a:cs typeface="Arial"/>
            </a:endParaRPr>
          </a:p>
          <a:p>
            <a:pPr>
              <a:spcBef>
                <a:spcPct val="50000"/>
              </a:spcBef>
              <a:buClrTx/>
              <a:buSzTx/>
              <a:buFontTx/>
              <a:buChar char="•"/>
            </a:pPr>
            <a:r>
              <a:rPr lang="en-GB" altLang="en-US" sz="2800" dirty="0">
                <a:solidFill>
                  <a:schemeClr val="bg1"/>
                </a:solidFill>
                <a:latin typeface="Arial"/>
                <a:ea typeface="MS PGothic"/>
                <a:cs typeface="Arial"/>
              </a:rPr>
              <a:t>  Please ensure you sign your child out. </a:t>
            </a:r>
            <a:endParaRPr lang="en-US" altLang="en-US" sz="2800" dirty="0">
              <a:solidFill>
                <a:schemeClr val="bg1"/>
              </a:solidFill>
            </a:endParaRPr>
          </a:p>
          <a:p>
            <a:pPr>
              <a:spcBef>
                <a:spcPct val="50000"/>
              </a:spcBef>
              <a:buClrTx/>
              <a:buSzTx/>
              <a:buFontTx/>
              <a:buNone/>
            </a:pPr>
            <a:endParaRPr lang="en-US" altLang="en-US" sz="2800" dirty="0">
              <a:solidFill>
                <a:schemeClr val="bg1"/>
              </a:solidFill>
            </a:endParaRPr>
          </a:p>
        </p:txBody>
      </p:sp>
    </p:spTree>
  </p:cSld>
  <p:clrMapOvr>
    <a:masterClrMapping/>
  </p:clrMapOvr>
  <p:transition advTm="1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ctrTitle"/>
          </p:nvPr>
        </p:nvSpPr>
        <p:spPr>
          <a:xfrm>
            <a:off x="250825" y="260350"/>
            <a:ext cx="8642350" cy="1079500"/>
          </a:xfrm>
        </p:spPr>
        <p:txBody>
          <a:bodyPr>
            <a:normAutofit fontScale="90000"/>
          </a:bodyPr>
          <a:lstStyle/>
          <a:p>
            <a:pPr algn="l" eaLnBrk="1" hangingPunct="1">
              <a:defRPr/>
            </a:pPr>
            <a:br>
              <a:rPr lang="en-GB" sz="4600" dirty="0">
                <a:solidFill>
                  <a:srgbClr val="FEF102"/>
                </a:solidFill>
              </a:rPr>
            </a:br>
            <a:br>
              <a:rPr lang="en-GB" sz="4600" dirty="0">
                <a:solidFill>
                  <a:srgbClr val="FEF102"/>
                </a:solidFill>
              </a:rPr>
            </a:br>
            <a:r>
              <a:rPr lang="en-GB" sz="4600" dirty="0">
                <a:solidFill>
                  <a:srgbClr val="FEF102"/>
                </a:solidFill>
              </a:rPr>
              <a:t>Tile Barn</a:t>
            </a:r>
            <a:br>
              <a:rPr lang="en-GB" sz="4600" dirty="0"/>
            </a:br>
            <a:r>
              <a:rPr lang="en-GB" sz="3800" dirty="0">
                <a:solidFill>
                  <a:srgbClr val="FFFB10"/>
                </a:solidFill>
              </a:rPr>
              <a:t>Accommodation</a:t>
            </a:r>
            <a:r>
              <a:rPr lang="en-GB" sz="3800" dirty="0"/>
              <a:t> </a:t>
            </a:r>
          </a:p>
        </p:txBody>
      </p:sp>
      <p:sp>
        <p:nvSpPr>
          <p:cNvPr id="15363" name="Text Box 1063"/>
          <p:cNvSpPr txBox="1">
            <a:spLocks noChangeArrowheads="1"/>
          </p:cNvSpPr>
          <p:nvPr/>
        </p:nvSpPr>
        <p:spPr bwMode="auto">
          <a:xfrm>
            <a:off x="539750" y="1557338"/>
            <a:ext cx="467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GB" altLang="en-US" sz="2400">
              <a:latin typeface="Times" panose="02020603050405020304" pitchFamily="18" charset="0"/>
            </a:endParaRPr>
          </a:p>
        </p:txBody>
      </p:sp>
      <p:sp>
        <p:nvSpPr>
          <p:cNvPr id="15364" name="Text Box 1064"/>
          <p:cNvSpPr txBox="1">
            <a:spLocks noChangeArrowheads="1"/>
          </p:cNvSpPr>
          <p:nvPr/>
        </p:nvSpPr>
        <p:spPr bwMode="auto">
          <a:xfrm>
            <a:off x="29240" y="1129129"/>
            <a:ext cx="8748712" cy="68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hlink"/>
              </a:buClr>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Clr>
                <a:schemeClr val="tx1"/>
              </a:buClr>
              <a:buSzTx/>
              <a:buFontTx/>
              <a:buNone/>
            </a:pPr>
            <a:r>
              <a:rPr lang="en-GB" altLang="en-US" sz="2800" dirty="0">
                <a:solidFill>
                  <a:schemeClr val="bg1"/>
                </a:solidFill>
              </a:rPr>
              <a:t> </a:t>
            </a:r>
          </a:p>
          <a:p>
            <a:pPr indent="-457200">
              <a:spcBef>
                <a:spcPct val="50000"/>
              </a:spcBef>
              <a:buClrTx/>
              <a:buSzTx/>
              <a:buFontTx/>
              <a:buChar char="•"/>
            </a:pPr>
            <a:r>
              <a:rPr lang="en-GB" altLang="en-US" sz="2400" dirty="0">
                <a:solidFill>
                  <a:schemeClr val="bg1"/>
                </a:solidFill>
                <a:latin typeface="Arial"/>
                <a:ea typeface="MS PGothic"/>
                <a:cs typeface="Arial"/>
              </a:rPr>
              <a:t>   Accommodation is in 2 dorm rooms that sleep up to 16 children each in the main building and 20 pods that sleep up to 4 children in each pod.</a:t>
            </a:r>
            <a:endParaRPr lang="en-GB" altLang="en-US" sz="2400" dirty="0">
              <a:solidFill>
                <a:schemeClr val="bg1"/>
              </a:solidFill>
              <a:cs typeface="Arial"/>
            </a:endParaRPr>
          </a:p>
          <a:p>
            <a:pPr indent="-457200">
              <a:spcBef>
                <a:spcPct val="50000"/>
              </a:spcBef>
              <a:buClrTx/>
              <a:buSzTx/>
              <a:buFontTx/>
              <a:buChar char="•"/>
            </a:pPr>
            <a:r>
              <a:rPr lang="en-GB" altLang="en-US" sz="2400" dirty="0">
                <a:solidFill>
                  <a:schemeClr val="bg1"/>
                </a:solidFill>
                <a:latin typeface="Arial"/>
                <a:ea typeface="MS PGothic"/>
                <a:cs typeface="Arial"/>
              </a:rPr>
              <a:t>   Children will be allocated rooms based on their       </a:t>
            </a:r>
          </a:p>
          <a:p>
            <a:pPr>
              <a:spcBef>
                <a:spcPct val="50000"/>
              </a:spcBef>
              <a:buClrTx/>
              <a:buSzTx/>
              <a:buNone/>
            </a:pPr>
            <a:r>
              <a:rPr lang="en-GB" altLang="en-US" sz="2400" dirty="0">
                <a:solidFill>
                  <a:schemeClr val="bg1"/>
                </a:solidFill>
                <a:latin typeface="Arial"/>
                <a:ea typeface="MS PGothic"/>
                <a:cs typeface="Arial"/>
              </a:rPr>
              <a:t>        friendship selections (they will be asked).</a:t>
            </a:r>
            <a:endParaRPr lang="en-GB" dirty="0">
              <a:solidFill>
                <a:schemeClr val="bg1"/>
              </a:solidFill>
            </a:endParaRPr>
          </a:p>
          <a:p>
            <a:pPr indent="-457200">
              <a:spcBef>
                <a:spcPct val="50000"/>
              </a:spcBef>
              <a:buClrTx/>
              <a:buSzTx/>
              <a:buFontTx/>
              <a:buChar char="•"/>
            </a:pPr>
            <a:r>
              <a:rPr lang="en-GB" altLang="en-US" sz="2400" dirty="0">
                <a:solidFill>
                  <a:schemeClr val="bg1"/>
                </a:solidFill>
                <a:latin typeface="Arial"/>
                <a:ea typeface="MS PGothic"/>
                <a:cs typeface="Arial"/>
              </a:rPr>
              <a:t>   Toilets are located in the main building and in an   additional toilet and shower block.  </a:t>
            </a:r>
            <a:endParaRPr lang="en-GB" altLang="en-US" sz="2400" dirty="0">
              <a:solidFill>
                <a:schemeClr val="bg1"/>
              </a:solidFill>
              <a:cs typeface="Arial"/>
            </a:endParaRPr>
          </a:p>
          <a:p>
            <a:pPr indent="-457200">
              <a:spcBef>
                <a:spcPct val="50000"/>
              </a:spcBef>
              <a:buClrTx/>
              <a:buSzTx/>
              <a:buFontTx/>
              <a:buChar char="•"/>
            </a:pPr>
            <a:r>
              <a:rPr lang="en-GB" altLang="en-US" sz="2400" dirty="0">
                <a:solidFill>
                  <a:schemeClr val="bg1"/>
                </a:solidFill>
                <a:latin typeface="Arial"/>
                <a:ea typeface="MS PGothic"/>
                <a:cs typeface="Arial"/>
              </a:rPr>
              <a:t>   Remember you </a:t>
            </a:r>
            <a:r>
              <a:rPr lang="en-GB" altLang="en-US" sz="2400" b="1" u="sng" dirty="0">
                <a:solidFill>
                  <a:schemeClr val="bg1"/>
                </a:solidFill>
                <a:latin typeface="Arial"/>
                <a:ea typeface="MS PGothic"/>
                <a:cs typeface="Arial"/>
              </a:rPr>
              <a:t>must</a:t>
            </a:r>
            <a:r>
              <a:rPr lang="en-GB" altLang="en-US" sz="2400" dirty="0">
                <a:solidFill>
                  <a:schemeClr val="bg1"/>
                </a:solidFill>
                <a:latin typeface="Arial"/>
                <a:ea typeface="MS PGothic"/>
                <a:cs typeface="Arial"/>
              </a:rPr>
              <a:t>  to </a:t>
            </a:r>
          </a:p>
          <a:p>
            <a:pPr>
              <a:spcBef>
                <a:spcPct val="50000"/>
              </a:spcBef>
              <a:buClrTx/>
              <a:buSzTx/>
              <a:buNone/>
            </a:pPr>
            <a:r>
              <a:rPr lang="en-GB" altLang="en-US" sz="2400" dirty="0">
                <a:solidFill>
                  <a:schemeClr val="bg1"/>
                </a:solidFill>
                <a:latin typeface="Arial"/>
                <a:ea typeface="MS PGothic"/>
                <a:cs typeface="Arial"/>
              </a:rPr>
              <a:t>bring a sleeping bag and pillow. </a:t>
            </a:r>
          </a:p>
          <a:p>
            <a:pPr>
              <a:spcBef>
                <a:spcPct val="50000"/>
              </a:spcBef>
              <a:buClrTx/>
              <a:buSzTx/>
              <a:buNone/>
            </a:pPr>
            <a:r>
              <a:rPr lang="en-GB" altLang="en-US" sz="2400" dirty="0">
                <a:solidFill>
                  <a:schemeClr val="bg1"/>
                </a:solidFill>
                <a:latin typeface="Arial"/>
                <a:ea typeface="MS PGothic"/>
                <a:cs typeface="Arial"/>
              </a:rPr>
              <a:t>Don’t forget a torch!</a:t>
            </a:r>
          </a:p>
          <a:p>
            <a:pPr>
              <a:spcBef>
                <a:spcPct val="50000"/>
              </a:spcBef>
              <a:buClrTx/>
              <a:buSzTx/>
              <a:buFontTx/>
              <a:buNone/>
            </a:pPr>
            <a:endParaRPr lang="en-GB" altLang="en-US" sz="2800" dirty="0">
              <a:solidFill>
                <a:schemeClr val="bg1"/>
              </a:solidFill>
              <a:latin typeface="Times" panose="02020603050405020304" pitchFamily="18" charset="0"/>
            </a:endParaRPr>
          </a:p>
          <a:p>
            <a:pPr>
              <a:spcBef>
                <a:spcPct val="50000"/>
              </a:spcBef>
              <a:buClrTx/>
              <a:buSzTx/>
              <a:buFontTx/>
              <a:buNone/>
            </a:pPr>
            <a:endParaRPr lang="en-GB" altLang="en-US" sz="2800" dirty="0">
              <a:solidFill>
                <a:schemeClr val="bg1"/>
              </a:solidFill>
              <a:latin typeface="Times" panose="02020603050405020304" pitchFamily="18" charset="0"/>
            </a:endParaRPr>
          </a:p>
        </p:txBody>
      </p:sp>
      <p:pic>
        <p:nvPicPr>
          <p:cNvPr id="2" name="Picture 1"/>
          <p:cNvPicPr>
            <a:picLocks noChangeAspect="1"/>
          </p:cNvPicPr>
          <p:nvPr/>
        </p:nvPicPr>
        <p:blipFill>
          <a:blip r:embed="rId3"/>
          <a:stretch>
            <a:fillRect/>
          </a:stretch>
        </p:blipFill>
        <p:spPr>
          <a:xfrm>
            <a:off x="6155326" y="4668545"/>
            <a:ext cx="2744296" cy="2189455"/>
          </a:xfrm>
          <a:prstGeom prst="rect">
            <a:avLst/>
          </a:prstGeom>
        </p:spPr>
      </p:pic>
    </p:spTree>
  </p:cSld>
  <p:clrMapOvr>
    <a:masterClrMapping/>
  </p:clrMapOvr>
  <p:transition advTm="1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3093"/>
            <a:ext cx="6343672" cy="709865"/>
          </a:xfrm>
        </p:spPr>
        <p:txBody>
          <a:bodyPr/>
          <a:lstStyle/>
          <a:p>
            <a:r>
              <a:rPr lang="en-GB" dirty="0"/>
              <a:t>Accommodation</a:t>
            </a:r>
          </a:p>
        </p:txBody>
      </p:sp>
      <p:pic>
        <p:nvPicPr>
          <p:cNvPr id="4" name="Picture 3"/>
          <p:cNvPicPr>
            <a:picLocks noChangeAspect="1"/>
          </p:cNvPicPr>
          <p:nvPr/>
        </p:nvPicPr>
        <p:blipFill>
          <a:blip r:embed="rId2"/>
          <a:stretch>
            <a:fillRect/>
          </a:stretch>
        </p:blipFill>
        <p:spPr>
          <a:xfrm>
            <a:off x="121002" y="756972"/>
            <a:ext cx="4811038" cy="1614479"/>
          </a:xfrm>
          <a:prstGeom prst="rect">
            <a:avLst/>
          </a:prstGeom>
        </p:spPr>
      </p:pic>
      <p:pic>
        <p:nvPicPr>
          <p:cNvPr id="5" name="Picture 4"/>
          <p:cNvPicPr>
            <a:picLocks noChangeAspect="1"/>
          </p:cNvPicPr>
          <p:nvPr/>
        </p:nvPicPr>
        <p:blipFill>
          <a:blip r:embed="rId3"/>
          <a:stretch>
            <a:fillRect/>
          </a:stretch>
        </p:blipFill>
        <p:spPr>
          <a:xfrm>
            <a:off x="121002" y="4907671"/>
            <a:ext cx="3091260" cy="1794264"/>
          </a:xfrm>
          <a:prstGeom prst="rect">
            <a:avLst/>
          </a:prstGeom>
        </p:spPr>
      </p:pic>
      <p:pic>
        <p:nvPicPr>
          <p:cNvPr id="6" name="Picture 5"/>
          <p:cNvPicPr>
            <a:picLocks noChangeAspect="1"/>
          </p:cNvPicPr>
          <p:nvPr/>
        </p:nvPicPr>
        <p:blipFill>
          <a:blip r:embed="rId4"/>
          <a:stretch>
            <a:fillRect/>
          </a:stretch>
        </p:blipFill>
        <p:spPr>
          <a:xfrm>
            <a:off x="103878" y="2537636"/>
            <a:ext cx="7949408" cy="2123059"/>
          </a:xfrm>
          <a:prstGeom prst="rect">
            <a:avLst/>
          </a:prstGeom>
        </p:spPr>
      </p:pic>
      <p:pic>
        <p:nvPicPr>
          <p:cNvPr id="7" name="Picture 6"/>
          <p:cNvPicPr>
            <a:picLocks noChangeAspect="1"/>
          </p:cNvPicPr>
          <p:nvPr/>
        </p:nvPicPr>
        <p:blipFill>
          <a:blip r:embed="rId5"/>
          <a:stretch>
            <a:fillRect/>
          </a:stretch>
        </p:blipFill>
        <p:spPr>
          <a:xfrm>
            <a:off x="4175389" y="1622043"/>
            <a:ext cx="3905250" cy="1990725"/>
          </a:xfrm>
          <a:prstGeom prst="rect">
            <a:avLst/>
          </a:prstGeom>
        </p:spPr>
      </p:pic>
      <p:pic>
        <p:nvPicPr>
          <p:cNvPr id="8" name="Picture 7"/>
          <p:cNvPicPr>
            <a:picLocks noChangeAspect="1"/>
          </p:cNvPicPr>
          <p:nvPr/>
        </p:nvPicPr>
        <p:blipFill>
          <a:blip r:embed="rId6"/>
          <a:stretch>
            <a:fillRect/>
          </a:stretch>
        </p:blipFill>
        <p:spPr>
          <a:xfrm>
            <a:off x="3635896" y="4876996"/>
            <a:ext cx="3061444" cy="1824939"/>
          </a:xfrm>
          <a:prstGeom prst="rect">
            <a:avLst/>
          </a:prstGeom>
        </p:spPr>
      </p:pic>
    </p:spTree>
    <p:extLst>
      <p:ext uri="{BB962C8B-B14F-4D97-AF65-F5344CB8AC3E}">
        <p14:creationId xmlns:p14="http://schemas.microsoft.com/office/powerpoint/2010/main" val="4016469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Accommodation</a:t>
            </a:r>
          </a:p>
        </p:txBody>
      </p:sp>
      <p:sp>
        <p:nvSpPr>
          <p:cNvPr id="3" name="Rectangle 2"/>
          <p:cNvSpPr/>
          <p:nvPr/>
        </p:nvSpPr>
        <p:spPr>
          <a:xfrm>
            <a:off x="886656" y="2069096"/>
            <a:ext cx="4572000" cy="1200329"/>
          </a:xfrm>
          <a:prstGeom prst="rect">
            <a:avLst/>
          </a:prstGeom>
        </p:spPr>
        <p:txBody>
          <a:bodyPr>
            <a:spAutoFit/>
          </a:bodyPr>
          <a:lstStyle/>
          <a:p>
            <a:r>
              <a:rPr lang="en-GB" dirty="0">
                <a:hlinkClick r:id="rId2"/>
              </a:rPr>
              <a:t>https://www.youtube.com/watch?v=Ej4YEbhEnsk</a:t>
            </a:r>
            <a:endParaRPr lang="en-GB" dirty="0"/>
          </a:p>
          <a:p>
            <a:endParaRPr lang="en-GB" dirty="0"/>
          </a:p>
          <a:p>
            <a:endParaRPr lang="en-GB" dirty="0"/>
          </a:p>
        </p:txBody>
      </p:sp>
      <p:pic>
        <p:nvPicPr>
          <p:cNvPr id="4" name="Picture 3">
            <a:hlinkClick r:id="rId2"/>
          </p:cNvPr>
          <p:cNvPicPr>
            <a:picLocks noChangeAspect="1"/>
          </p:cNvPicPr>
          <p:nvPr/>
        </p:nvPicPr>
        <p:blipFill>
          <a:blip r:embed="rId3"/>
          <a:stretch>
            <a:fillRect/>
          </a:stretch>
        </p:blipFill>
        <p:spPr>
          <a:xfrm>
            <a:off x="5081075" y="4241345"/>
            <a:ext cx="3553849" cy="2087687"/>
          </a:xfrm>
          <a:prstGeom prst="rect">
            <a:avLst/>
          </a:prstGeom>
        </p:spPr>
      </p:pic>
      <p:sp>
        <p:nvSpPr>
          <p:cNvPr id="5" name="Rectangle 4"/>
          <p:cNvSpPr/>
          <p:nvPr/>
        </p:nvSpPr>
        <p:spPr>
          <a:xfrm>
            <a:off x="683568" y="3501008"/>
            <a:ext cx="4572000" cy="923330"/>
          </a:xfrm>
          <a:prstGeom prst="rect">
            <a:avLst/>
          </a:prstGeom>
        </p:spPr>
        <p:txBody>
          <a:bodyPr>
            <a:spAutoFit/>
          </a:bodyPr>
          <a:lstStyle/>
          <a:p>
            <a:r>
              <a:rPr lang="en-GB" dirty="0">
                <a:hlinkClick r:id="rId4"/>
              </a:rPr>
              <a:t>https://www.hants.gov.uk/thingstodo/outdoorcentres/education/our-centres/tilebarn</a:t>
            </a:r>
            <a:endParaRPr lang="en-GB" dirty="0"/>
          </a:p>
        </p:txBody>
      </p:sp>
    </p:spTree>
    <p:extLst>
      <p:ext uri="{BB962C8B-B14F-4D97-AF65-F5344CB8AC3E}">
        <p14:creationId xmlns:p14="http://schemas.microsoft.com/office/powerpoint/2010/main" val="3606397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32656"/>
            <a:ext cx="3005453" cy="40050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1340768"/>
            <a:ext cx="3675088" cy="4897419"/>
          </a:xfrm>
          <a:prstGeom prst="rect">
            <a:avLst/>
          </a:prstGeom>
        </p:spPr>
      </p:pic>
    </p:spTree>
    <p:extLst>
      <p:ext uri="{BB962C8B-B14F-4D97-AF65-F5344CB8AC3E}">
        <p14:creationId xmlns:p14="http://schemas.microsoft.com/office/powerpoint/2010/main" val="466659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504029" y="440852"/>
            <a:ext cx="6336630" cy="1079500"/>
          </a:xfrm>
        </p:spPr>
        <p:txBody>
          <a:bodyPr>
            <a:normAutofit fontScale="90000"/>
          </a:bodyPr>
          <a:lstStyle/>
          <a:p>
            <a:pPr algn="l" eaLnBrk="1" hangingPunct="1">
              <a:defRPr/>
            </a:pPr>
            <a:r>
              <a:rPr lang="en-GB" sz="4400" dirty="0">
                <a:solidFill>
                  <a:srgbClr val="FEF102"/>
                </a:solidFill>
              </a:rPr>
              <a:t>Activities</a:t>
            </a:r>
            <a:br>
              <a:rPr lang="en-GB" sz="4400" dirty="0">
                <a:solidFill>
                  <a:srgbClr val="FEF102"/>
                </a:solidFill>
              </a:rPr>
            </a:br>
            <a:endParaRPr lang="en-GB" sz="3800" dirty="0"/>
          </a:p>
        </p:txBody>
      </p:sp>
      <p:graphicFrame>
        <p:nvGraphicFramePr>
          <p:cNvPr id="31879" name="Group 135"/>
          <p:cNvGraphicFramePr>
            <a:graphicFrameLocks noGrp="1"/>
          </p:cNvGraphicFramePr>
          <p:nvPr>
            <p:extLst>
              <p:ext uri="{D42A27DB-BD31-4B8C-83A1-F6EECF244321}">
                <p14:modId xmlns:p14="http://schemas.microsoft.com/office/powerpoint/2010/main" val="2890844241"/>
              </p:ext>
            </p:extLst>
          </p:nvPr>
        </p:nvGraphicFramePr>
        <p:xfrm>
          <a:off x="179512" y="1628800"/>
          <a:ext cx="7758534" cy="5760696"/>
        </p:xfrm>
        <a:graphic>
          <a:graphicData uri="http://schemas.openxmlformats.org/drawingml/2006/table">
            <a:tbl>
              <a:tblPr/>
              <a:tblGrid>
                <a:gridCol w="7758534">
                  <a:extLst>
                    <a:ext uri="{9D8B030D-6E8A-4147-A177-3AD203B41FA5}">
                      <a16:colId xmlns:a16="http://schemas.microsoft.com/office/drawing/2014/main" val="20000"/>
                    </a:ext>
                  </a:extLst>
                </a:gridCol>
              </a:tblGrid>
              <a:tr h="5731657">
                <a:tc>
                  <a:txBody>
                    <a:bodyPr/>
                    <a:lstStyle>
                      <a:lvl1pPr>
                        <a:spcBef>
                          <a:spcPct val="20000"/>
                        </a:spcBef>
                        <a:buClr>
                          <a:schemeClr val="hlink"/>
                        </a:buClr>
                        <a:buSzPct val="80000"/>
                        <a:buFont typeface="Wingdings" panose="05000000000000000000" pitchFamily="2" charset="2"/>
                        <a:defRPr sz="2800">
                          <a:solidFill>
                            <a:schemeClr val="tx1"/>
                          </a:solidFill>
                          <a:latin typeface="Arial" panose="020B0604020202020204" pitchFamily="34" charset="0"/>
                          <a:ea typeface="MS PGothic" panose="020B0600070205080204" pitchFamily="34" charset="-128"/>
                        </a:defRPr>
                      </a:lvl1pPr>
                      <a:lvl2pPr>
                        <a:spcBef>
                          <a:spcPct val="20000"/>
                        </a:spcBef>
                        <a:buClr>
                          <a:schemeClr val="tx2"/>
                        </a:buClr>
                        <a:buSzPct val="50000"/>
                        <a:buFont typeface="Wingdings" panose="05000000000000000000" pitchFamily="2" charset="2"/>
                        <a:defRPr sz="2400">
                          <a:solidFill>
                            <a:schemeClr val="tx1"/>
                          </a:solidFill>
                          <a:latin typeface="Arial" panose="020B0604020202020204" pitchFamily="34" charset="0"/>
                          <a:ea typeface="MS PGothic" panose="020B0600070205080204" pitchFamily="34" charset="-128"/>
                        </a:defRPr>
                      </a:lvl2pPr>
                      <a:lvl3pPr>
                        <a:spcBef>
                          <a:spcPct val="20000"/>
                        </a:spcBef>
                        <a:buClr>
                          <a:schemeClr val="accent2"/>
                        </a:buClr>
                        <a:defRPr sz="2000">
                          <a:solidFill>
                            <a:schemeClr val="tx1"/>
                          </a:solidFill>
                          <a:latin typeface="Arial" panose="020B0604020202020204" pitchFamily="34" charset="0"/>
                          <a:ea typeface="MS PGothic" panose="020B0600070205080204" pitchFamily="34" charset="-128"/>
                        </a:defRPr>
                      </a:lvl3pPr>
                      <a:lvl4pPr>
                        <a:spcBef>
                          <a:spcPct val="20000"/>
                        </a:spcBef>
                        <a:buClr>
                          <a:schemeClr val="folHlink"/>
                        </a:buClr>
                        <a:buSzPct val="50000"/>
                        <a:buFont typeface="Wingdings" panose="05000000000000000000" pitchFamily="2" charset="2"/>
                        <a:defRPr>
                          <a:solidFill>
                            <a:schemeClr val="tx1"/>
                          </a:solidFill>
                          <a:latin typeface="Arial" panose="020B0604020202020204" pitchFamily="34" charset="0"/>
                          <a:ea typeface="MS PGothic" panose="020B0600070205080204" pitchFamily="34" charset="-128"/>
                        </a:defRPr>
                      </a:lvl4pPr>
                      <a:lvl5pPr>
                        <a:spcBef>
                          <a:spcPct val="20000"/>
                        </a:spcBef>
                        <a:buClr>
                          <a:schemeClr val="hlink"/>
                        </a:buClr>
                        <a:defRPr>
                          <a:solidFill>
                            <a:schemeClr val="tx1"/>
                          </a:solidFill>
                          <a:latin typeface="Arial" panose="020B0604020202020204" pitchFamily="34" charset="0"/>
                          <a:ea typeface="MS PGothic" panose="020B0600070205080204" pitchFamily="34" charset="-128"/>
                        </a:defRPr>
                      </a:lvl5pPr>
                      <a:lvl6pPr eaLnBrk="0" fontAlgn="base" hangingPunct="0">
                        <a:spcBef>
                          <a:spcPct val="20000"/>
                        </a:spcBef>
                        <a:spcAft>
                          <a:spcPct val="0"/>
                        </a:spcAft>
                        <a:buClr>
                          <a:schemeClr val="hlink"/>
                        </a:buClr>
                        <a:defRPr>
                          <a:solidFill>
                            <a:schemeClr val="tx1"/>
                          </a:solidFill>
                          <a:latin typeface="Arial" panose="020B0604020202020204" pitchFamily="34" charset="0"/>
                          <a:ea typeface="MS PGothic" panose="020B0600070205080204" pitchFamily="34" charset="-128"/>
                        </a:defRPr>
                      </a:lvl6pPr>
                      <a:lvl7pPr eaLnBrk="0" fontAlgn="base" hangingPunct="0">
                        <a:spcBef>
                          <a:spcPct val="20000"/>
                        </a:spcBef>
                        <a:spcAft>
                          <a:spcPct val="0"/>
                        </a:spcAft>
                        <a:buClr>
                          <a:schemeClr val="hlink"/>
                        </a:buClr>
                        <a:defRPr>
                          <a:solidFill>
                            <a:schemeClr val="tx1"/>
                          </a:solidFill>
                          <a:latin typeface="Arial" panose="020B0604020202020204" pitchFamily="34" charset="0"/>
                          <a:ea typeface="MS PGothic" panose="020B0600070205080204" pitchFamily="34" charset="-128"/>
                        </a:defRPr>
                      </a:lvl7pPr>
                      <a:lvl8pPr eaLnBrk="0" fontAlgn="base" hangingPunct="0">
                        <a:spcBef>
                          <a:spcPct val="20000"/>
                        </a:spcBef>
                        <a:spcAft>
                          <a:spcPct val="0"/>
                        </a:spcAft>
                        <a:buClr>
                          <a:schemeClr val="hlink"/>
                        </a:buClr>
                        <a:defRPr>
                          <a:solidFill>
                            <a:schemeClr val="tx1"/>
                          </a:solidFill>
                          <a:latin typeface="Arial" panose="020B0604020202020204" pitchFamily="34" charset="0"/>
                          <a:ea typeface="MS PGothic" panose="020B0600070205080204" pitchFamily="34" charset="-128"/>
                        </a:defRPr>
                      </a:lvl8pPr>
                      <a:lvl9pPr eaLnBrk="0" fontAlgn="base" hangingPunct="0">
                        <a:spcBef>
                          <a:spcPct val="20000"/>
                        </a:spcBef>
                        <a:spcAft>
                          <a:spcPct val="0"/>
                        </a:spcAft>
                        <a:buClr>
                          <a:schemeClr val="hlink"/>
                        </a:buClr>
                        <a:defRPr>
                          <a:solidFill>
                            <a:schemeClr val="tx1"/>
                          </a:solidFill>
                          <a:latin typeface="Arial" panose="020B0604020202020204" pitchFamily="34" charset="0"/>
                          <a:ea typeface="MS PGothic" panose="020B0600070205080204" pitchFamily="34" charset="-128"/>
                        </a:defRPr>
                      </a:lvl9pPr>
                    </a:lstStyle>
                    <a:p>
                      <a:r>
                        <a:rPr lang="en-US" sz="2000" kern="1200" dirty="0">
                          <a:solidFill>
                            <a:schemeClr val="bg1"/>
                          </a:solidFill>
                          <a:effectLst/>
                          <a:latin typeface="Century Gothic"/>
                          <a:ea typeface="MS PGothic"/>
                          <a:cs typeface="+mn-cs"/>
                        </a:rPr>
                        <a:t>We shall be</a:t>
                      </a:r>
                      <a:r>
                        <a:rPr lang="en-US" sz="2000" kern="1200" baseline="0" dirty="0">
                          <a:solidFill>
                            <a:schemeClr val="bg1"/>
                          </a:solidFill>
                          <a:effectLst/>
                          <a:latin typeface="Century Gothic"/>
                          <a:ea typeface="MS PGothic"/>
                          <a:cs typeface="+mn-cs"/>
                        </a:rPr>
                        <a:t> participating in 2 activities each morning and 2 more activities after lunch. Plus two evening activities run by school staff. </a:t>
                      </a:r>
                      <a:endParaRPr lang="en-US" sz="2000" kern="1200" dirty="0">
                        <a:solidFill>
                          <a:schemeClr val="bg1"/>
                        </a:solidFill>
                        <a:effectLst/>
                        <a:latin typeface="Century Gothic"/>
                        <a:ea typeface="MS PGothic"/>
                        <a:cs typeface="+mn-cs"/>
                      </a:endParaRPr>
                    </a:p>
                    <a:p>
                      <a:pPr lvl="0">
                        <a:buNone/>
                      </a:pPr>
                      <a:endParaRPr lang="en-US" sz="2000" kern="1200" baseline="0" dirty="0">
                        <a:solidFill>
                          <a:schemeClr val="bg1"/>
                        </a:solidFill>
                        <a:effectLst/>
                        <a:latin typeface="Century Gothic"/>
                        <a:ea typeface="MS PGothic"/>
                        <a:cs typeface="+mn-cs"/>
                      </a:endParaRPr>
                    </a:p>
                    <a:p>
                      <a:pPr lvl="0">
                        <a:buNone/>
                      </a:pPr>
                      <a:r>
                        <a:rPr lang="en-US" sz="2000" kern="1200" baseline="0" dirty="0">
                          <a:solidFill>
                            <a:schemeClr val="bg1"/>
                          </a:solidFill>
                          <a:effectLst/>
                          <a:latin typeface="Century Gothic"/>
                          <a:ea typeface="MS PGothic"/>
                          <a:cs typeface="+mn-cs"/>
                        </a:rPr>
                        <a:t>Children will be </a:t>
                      </a:r>
                      <a:r>
                        <a:rPr lang="en-US" sz="2000" kern="1200" baseline="0" dirty="0" err="1">
                          <a:solidFill>
                            <a:schemeClr val="bg1"/>
                          </a:solidFill>
                          <a:effectLst/>
                          <a:latin typeface="Century Gothic"/>
                          <a:ea typeface="MS PGothic"/>
                          <a:cs typeface="+mn-cs"/>
                        </a:rPr>
                        <a:t>organised</a:t>
                      </a:r>
                      <a:r>
                        <a:rPr lang="en-US" sz="2000" kern="1200" baseline="0" dirty="0">
                          <a:solidFill>
                            <a:schemeClr val="bg1"/>
                          </a:solidFill>
                          <a:effectLst/>
                          <a:latin typeface="Century Gothic"/>
                          <a:ea typeface="MS PGothic"/>
                          <a:cs typeface="+mn-cs"/>
                        </a:rPr>
                        <a:t> into 6 daytime activity groups </a:t>
                      </a:r>
                    </a:p>
                    <a:p>
                      <a:pPr lvl="0">
                        <a:buNone/>
                      </a:pPr>
                      <a:endParaRPr lang="en-US" sz="2000" kern="1200" dirty="0">
                        <a:solidFill>
                          <a:schemeClr val="bg1"/>
                        </a:solidFill>
                        <a:effectLst/>
                        <a:latin typeface="Century Gothic"/>
                        <a:ea typeface="MS PGothic"/>
                        <a:cs typeface="+mn-cs"/>
                      </a:endParaRPr>
                    </a:p>
                    <a:p>
                      <a:r>
                        <a:rPr lang="en-US" sz="2000" b="1" kern="1200" dirty="0">
                          <a:solidFill>
                            <a:schemeClr val="bg1"/>
                          </a:solidFill>
                          <a:effectLst/>
                          <a:latin typeface="Century Gothic"/>
                          <a:ea typeface="MS PGothic"/>
                          <a:cs typeface="+mn-cs"/>
                        </a:rPr>
                        <a:t>Possible Activity Programme:</a:t>
                      </a:r>
                    </a:p>
                    <a:p>
                      <a:pPr lvl="0">
                        <a:buNone/>
                      </a:pPr>
                      <a:r>
                        <a:rPr lang="en-US" sz="2000" kern="1200" dirty="0">
                          <a:solidFill>
                            <a:schemeClr val="bg1"/>
                          </a:solidFill>
                          <a:effectLst/>
                          <a:latin typeface="Century Gothic"/>
                          <a:ea typeface="MS PGothic"/>
                          <a:cs typeface="+mn-cs"/>
                        </a:rPr>
                        <a:t>Rock climbing, </a:t>
                      </a:r>
                    </a:p>
                    <a:p>
                      <a:pPr lvl="0">
                        <a:buNone/>
                      </a:pPr>
                      <a:r>
                        <a:rPr lang="en-US" sz="2000" kern="1200" dirty="0">
                          <a:solidFill>
                            <a:schemeClr val="bg1"/>
                          </a:solidFill>
                          <a:effectLst/>
                          <a:latin typeface="Century Gothic"/>
                          <a:ea typeface="MS PGothic"/>
                          <a:cs typeface="+mn-cs"/>
                        </a:rPr>
                        <a:t>Fire lighting, </a:t>
                      </a:r>
                    </a:p>
                    <a:p>
                      <a:pPr lvl="0">
                        <a:buNone/>
                      </a:pPr>
                      <a:r>
                        <a:rPr lang="en-US" sz="2000" kern="1200" dirty="0">
                          <a:solidFill>
                            <a:schemeClr val="bg1"/>
                          </a:solidFill>
                          <a:effectLst/>
                          <a:latin typeface="Century Gothic"/>
                          <a:ea typeface="MS PGothic"/>
                          <a:cs typeface="+mn-cs"/>
                        </a:rPr>
                        <a:t>Water rockets, </a:t>
                      </a:r>
                    </a:p>
                    <a:p>
                      <a:pPr lvl="0">
                        <a:buNone/>
                      </a:pPr>
                      <a:r>
                        <a:rPr lang="en-US" sz="2000" kern="1200" dirty="0">
                          <a:solidFill>
                            <a:schemeClr val="bg1"/>
                          </a:solidFill>
                          <a:effectLst/>
                          <a:latin typeface="Century Gothic"/>
                          <a:ea typeface="MS PGothic"/>
                          <a:cs typeface="+mn-cs"/>
                        </a:rPr>
                        <a:t>Archery, </a:t>
                      </a:r>
                    </a:p>
                    <a:p>
                      <a:pPr lvl="0">
                        <a:buNone/>
                      </a:pPr>
                      <a:r>
                        <a:rPr lang="en-US" sz="2000" kern="1200" dirty="0">
                          <a:solidFill>
                            <a:schemeClr val="bg1"/>
                          </a:solidFill>
                          <a:effectLst/>
                          <a:latin typeface="Century Gothic"/>
                          <a:ea typeface="MS PGothic"/>
                          <a:cs typeface="+mn-cs"/>
                        </a:rPr>
                        <a:t>Orienteering, </a:t>
                      </a:r>
                    </a:p>
                    <a:p>
                      <a:pPr lvl="0">
                        <a:buNone/>
                      </a:pPr>
                      <a:r>
                        <a:rPr lang="en-US" sz="2000" kern="1200" dirty="0">
                          <a:solidFill>
                            <a:schemeClr val="bg1"/>
                          </a:solidFill>
                          <a:effectLst/>
                          <a:latin typeface="Century Gothic"/>
                          <a:ea typeface="MS PGothic"/>
                          <a:cs typeface="+mn-cs"/>
                        </a:rPr>
                        <a:t>Low Ropes and problem solving. </a:t>
                      </a:r>
                    </a:p>
                    <a:p>
                      <a:pPr lvl="0">
                        <a:buNone/>
                      </a:pPr>
                      <a:endParaRPr lang="en-US" sz="2000" kern="1200" dirty="0">
                        <a:solidFill>
                          <a:schemeClr val="bg1"/>
                        </a:solidFill>
                        <a:effectLst/>
                        <a:latin typeface="Arial"/>
                        <a:ea typeface="MS PGothic"/>
                        <a:cs typeface="+mn-cs"/>
                      </a:endParaRPr>
                    </a:p>
                    <a:p>
                      <a:endParaRPr lang="en-US" sz="2000" kern="1200" dirty="0">
                        <a:solidFill>
                          <a:schemeClr val="bg1"/>
                        </a:solidFill>
                        <a:effectLst/>
                        <a:latin typeface="Arial"/>
                        <a:ea typeface="MS PGothic"/>
                        <a:cs typeface="+mn-cs"/>
                      </a:endParaRPr>
                    </a:p>
                    <a:p>
                      <a:endParaRPr lang="en-US" sz="2000" kern="1200" dirty="0">
                        <a:solidFill>
                          <a:schemeClr val="bg1"/>
                        </a:solidFill>
                        <a:effectLst/>
                        <a:latin typeface="Arial"/>
                        <a:ea typeface="MS PGothic"/>
                        <a:cs typeface="+mn-cs"/>
                      </a:endParaRPr>
                    </a:p>
                  </a:txBody>
                  <a:tcPr marT="45708" marB="45708"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423" b="25850"/>
          <a:stretch/>
        </p:blipFill>
        <p:spPr>
          <a:xfrm>
            <a:off x="5724128" y="3429000"/>
            <a:ext cx="2664296" cy="3149586"/>
          </a:xfrm>
          <a:prstGeom prst="rect">
            <a:avLst/>
          </a:prstGeom>
        </p:spPr>
      </p:pic>
    </p:spTree>
  </p:cSld>
  <p:clrMapOvr>
    <a:masterClrMapping/>
  </p:clrMapOvr>
  <p:transition advTm="1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600200"/>
            <a:ext cx="8420100" cy="5257800"/>
          </a:xfrm>
          <a:prstGeom prst="rect">
            <a:avLst/>
          </a:prstGeom>
        </p:spPr>
      </p:pic>
    </p:spTree>
    <p:extLst>
      <p:ext uri="{BB962C8B-B14F-4D97-AF65-F5344CB8AC3E}">
        <p14:creationId xmlns:p14="http://schemas.microsoft.com/office/powerpoint/2010/main" val="3055154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4337" y="657225"/>
            <a:ext cx="8315325" cy="5543550"/>
          </a:xfrm>
          <a:prstGeom prst="rect">
            <a:avLst/>
          </a:prstGeom>
        </p:spPr>
      </p:pic>
    </p:spTree>
    <p:extLst>
      <p:ext uri="{BB962C8B-B14F-4D97-AF65-F5344CB8AC3E}">
        <p14:creationId xmlns:p14="http://schemas.microsoft.com/office/powerpoint/2010/main" val="11877409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Custom 1">
      <a:majorFont>
        <a:latin typeface="Century Gothic"/>
        <a:ea typeface=""/>
        <a:cs typeface=""/>
      </a:majorFont>
      <a:minorFont>
        <a:latin typeface="Century Gothic"/>
        <a:ea typeface=""/>
        <a:cs typeface=""/>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69649ac-136c-4c30-9894-a133c5b41cd9">
      <UserInfo>
        <DisplayName>Sarah Quartley</DisplayName>
        <AccountId>17</AccountId>
        <AccountType/>
      </UserInfo>
      <UserInfo>
        <DisplayName>Acting Head</DisplayName>
        <AccountId>173</AccountId>
        <AccountType/>
      </UserInfo>
      <UserInfo>
        <DisplayName>Sophie Coates</DisplayName>
        <AccountId>20</AccountId>
        <AccountType/>
      </UserInfo>
    </SharedWithUsers>
    <_activity xmlns="92dae0af-acc2-472f-bb89-0de191811ec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215C2D43AB7054F8E209AEC11801CE4" ma:contentTypeVersion="18" ma:contentTypeDescription="Create a new document." ma:contentTypeScope="" ma:versionID="04ff2d7505dc961d4babf3a3c230d2fb">
  <xsd:schema xmlns:xsd="http://www.w3.org/2001/XMLSchema" xmlns:xs="http://www.w3.org/2001/XMLSchema" xmlns:p="http://schemas.microsoft.com/office/2006/metadata/properties" xmlns:ns3="92dae0af-acc2-472f-bb89-0de191811ec5" xmlns:ns4="f69649ac-136c-4c30-9894-a133c5b41cd9" targetNamespace="http://schemas.microsoft.com/office/2006/metadata/properties" ma:root="true" ma:fieldsID="7fba5f34c693c21d6ae459645e32a16e" ns3:_="" ns4:_="">
    <xsd:import namespace="92dae0af-acc2-472f-bb89-0de191811ec5"/>
    <xsd:import namespace="f69649ac-136c-4c30-9894-a133c5b41cd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Location" minOccurs="0"/>
                <xsd:element ref="ns3:MediaLengthInSeconds" minOccurs="0"/>
                <xsd:element ref="ns3:MediaServiceObjectDetectorVersions" minOccurs="0"/>
                <xsd:element ref="ns3:MediaServiceSystemTags"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dae0af-acc2-472f-bb89-0de191811e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_activity" ma:index="25"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9649ac-136c-4c30-9894-a133c5b41cd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18BEFD-2072-4704-ABA7-8F5847AF363D}">
  <ds:schemaRefs>
    <ds:schemaRef ds:uri="http://schemas.microsoft.com/office/2006/documentManagement/types"/>
    <ds:schemaRef ds:uri="http://schemas.openxmlformats.org/package/2006/metadata/core-properties"/>
    <ds:schemaRef ds:uri="http://purl.org/dc/dcmitype/"/>
    <ds:schemaRef ds:uri="http://purl.org/dc/elements/1.1/"/>
    <ds:schemaRef ds:uri="92dae0af-acc2-472f-bb89-0de191811ec5"/>
    <ds:schemaRef ds:uri="http://schemas.microsoft.com/office/2006/metadata/properties"/>
    <ds:schemaRef ds:uri="http://schemas.microsoft.com/office/infopath/2007/PartnerControls"/>
    <ds:schemaRef ds:uri="http://www.w3.org/XML/1998/namespace"/>
    <ds:schemaRef ds:uri="f69649ac-136c-4c30-9894-a133c5b41cd9"/>
    <ds:schemaRef ds:uri="http://purl.org/dc/terms/"/>
  </ds:schemaRefs>
</ds:datastoreItem>
</file>

<file path=customXml/itemProps2.xml><?xml version="1.0" encoding="utf-8"?>
<ds:datastoreItem xmlns:ds="http://schemas.openxmlformats.org/officeDocument/2006/customXml" ds:itemID="{2D8AAB25-011B-4411-9AE5-A5F7E24713F0}">
  <ds:schemaRefs>
    <ds:schemaRef ds:uri="http://schemas.microsoft.com/sharepoint/v3/contenttype/forms"/>
  </ds:schemaRefs>
</ds:datastoreItem>
</file>

<file path=customXml/itemProps3.xml><?xml version="1.0" encoding="utf-8"?>
<ds:datastoreItem xmlns:ds="http://schemas.openxmlformats.org/officeDocument/2006/customXml" ds:itemID="{6D5F7274-16BA-4001-806B-BD8FE83565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dae0af-acc2-472f-bb89-0de191811ec5"/>
    <ds:schemaRef ds:uri="f69649ac-136c-4c30-9894-a133c5b41c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902</TotalTime>
  <Words>737</Words>
  <Application>Microsoft Office PowerPoint</Application>
  <PresentationFormat>On-screen Show (4:3)</PresentationFormat>
  <Paragraphs>88</Paragraphs>
  <Slides>16</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MS PGothic</vt:lpstr>
      <vt:lpstr>MS PGothic</vt:lpstr>
      <vt:lpstr>Arial</vt:lpstr>
      <vt:lpstr>Calibri</vt:lpstr>
      <vt:lpstr>Century Gothic</vt:lpstr>
      <vt:lpstr>Times</vt:lpstr>
      <vt:lpstr>Wingdings</vt:lpstr>
      <vt:lpstr>Wingdings 3</vt:lpstr>
      <vt:lpstr>Ion Boardroom</vt:lpstr>
      <vt:lpstr>PowerPoint Presentation</vt:lpstr>
      <vt:lpstr>PowerPoint Presentation</vt:lpstr>
      <vt:lpstr>  Tile Barn Accommodation </vt:lpstr>
      <vt:lpstr>Accommodation</vt:lpstr>
      <vt:lpstr>Accommodation</vt:lpstr>
      <vt:lpstr>PowerPoint Presentation</vt:lpstr>
      <vt:lpstr>Activities </vt:lpstr>
      <vt:lpstr>PowerPoint Presentation</vt:lpstr>
      <vt:lpstr>PowerPoint Presentation</vt:lpstr>
      <vt:lpstr>PowerPoint Presentation</vt:lpstr>
      <vt:lpstr>PowerPoint Presentation</vt:lpstr>
      <vt:lpstr>PowerPoint Presentation</vt:lpstr>
      <vt:lpstr>PowerPoint Presentation</vt:lpstr>
      <vt:lpstr>Valuables</vt:lpstr>
      <vt:lpstr>Medicines</vt:lpstr>
      <vt:lpstr>Emergency  Contact Numbers</vt:lpstr>
    </vt:vector>
  </TitlesOfParts>
  <Company>Bitterne Park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Overton</dc:creator>
  <cp:lastModifiedBy>Ruth Fletcher</cp:lastModifiedBy>
  <cp:revision>513</cp:revision>
  <cp:lastPrinted>2019-10-01T13:40:47Z</cp:lastPrinted>
  <dcterms:created xsi:type="dcterms:W3CDTF">2009-04-28T19:58:32Z</dcterms:created>
  <dcterms:modified xsi:type="dcterms:W3CDTF">2024-03-14T11:55:42Z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0x0101002215C2D43AB7054F8E209AEC11801CE4</vt:lpwstr>
  </property>
  <property fmtid="{D5CDD505-2E9C-101B-9397-08002B2CF9AE}" pid="3" name="MediaServiceImageTags">
    <vt:lpwstr/>
  </property>
</Properties>
</file>